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7"/>
  </p:notesMasterIdLst>
  <p:sldIdLst>
    <p:sldId id="256" r:id="rId2"/>
    <p:sldId id="257" r:id="rId3"/>
    <p:sldId id="262" r:id="rId4"/>
    <p:sldId id="259" r:id="rId5"/>
    <p:sldId id="260" r:id="rId6"/>
    <p:sldId id="267" r:id="rId7"/>
    <p:sldId id="258" r:id="rId8"/>
    <p:sldId id="282" r:id="rId9"/>
    <p:sldId id="275" r:id="rId10"/>
    <p:sldId id="268" r:id="rId11"/>
    <p:sldId id="269" r:id="rId12"/>
    <p:sldId id="270" r:id="rId13"/>
    <p:sldId id="261" r:id="rId14"/>
    <p:sldId id="265" r:id="rId15"/>
    <p:sldId id="277" r:id="rId16"/>
    <p:sldId id="276" r:id="rId17"/>
    <p:sldId id="272" r:id="rId18"/>
    <p:sldId id="273" r:id="rId19"/>
    <p:sldId id="274" r:id="rId20"/>
    <p:sldId id="278" r:id="rId21"/>
    <p:sldId id="264" r:id="rId22"/>
    <p:sldId id="263" r:id="rId23"/>
    <p:sldId id="279" r:id="rId24"/>
    <p:sldId id="271" r:id="rId25"/>
    <p:sldId id="281" r:id="rId26"/>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mn-cs"/>
      </a:defRPr>
    </a:lvl1pPr>
    <a:lvl2pPr marL="457200" algn="l" rtl="0" fontAlgn="base">
      <a:spcBef>
        <a:spcPct val="0"/>
      </a:spcBef>
      <a:spcAft>
        <a:spcPct val="0"/>
      </a:spcAft>
      <a:defRPr sz="2400" b="1" kern="1200">
        <a:solidFill>
          <a:schemeClr val="tx1"/>
        </a:solidFill>
        <a:latin typeface="Tahoma" pitchFamily="34" charset="0"/>
        <a:ea typeface="+mn-ea"/>
        <a:cs typeface="+mn-cs"/>
      </a:defRPr>
    </a:lvl2pPr>
    <a:lvl3pPr marL="914400" algn="l" rtl="0" fontAlgn="base">
      <a:spcBef>
        <a:spcPct val="0"/>
      </a:spcBef>
      <a:spcAft>
        <a:spcPct val="0"/>
      </a:spcAft>
      <a:defRPr sz="2400" b="1" kern="1200">
        <a:solidFill>
          <a:schemeClr val="tx1"/>
        </a:solidFill>
        <a:latin typeface="Tahoma" pitchFamily="34" charset="0"/>
        <a:ea typeface="+mn-ea"/>
        <a:cs typeface="+mn-cs"/>
      </a:defRPr>
    </a:lvl3pPr>
    <a:lvl4pPr marL="1371600" algn="l" rtl="0" fontAlgn="base">
      <a:spcBef>
        <a:spcPct val="0"/>
      </a:spcBef>
      <a:spcAft>
        <a:spcPct val="0"/>
      </a:spcAft>
      <a:defRPr sz="2400" b="1" kern="1200">
        <a:solidFill>
          <a:schemeClr val="tx1"/>
        </a:solidFill>
        <a:latin typeface="Tahoma" pitchFamily="34" charset="0"/>
        <a:ea typeface="+mn-ea"/>
        <a:cs typeface="+mn-cs"/>
      </a:defRPr>
    </a:lvl4pPr>
    <a:lvl5pPr marL="1828800" algn="l" rtl="0" fontAlgn="base">
      <a:spcBef>
        <a:spcPct val="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7" d="100"/>
          <a:sy n="67" d="100"/>
        </p:scale>
        <p:origin x="-77"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501BAB-4E4B-4EAA-AA56-DD9BF4251C22}" type="datetimeFigureOut">
              <a:rPr lang="en-US" smtClean="0"/>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0069F-8A91-40CA-BD90-A24F0077B80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20069F-8A91-40CA-BD90-A24F0077B80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20069F-8A91-40CA-BD90-A24F0077B80C}"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540EAC58-95B8-4FAD-912F-07194525E316}"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6F85BC-FAAC-4602-A1AB-8C391095CF8C}"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A7732A-A64C-4D33-BE72-28AF4DB436C9}"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E4DAD0D2-918E-4281-B71B-7E4BEBE7A6C8}" type="slidenum">
              <a:rPr lang="en-US"/>
              <a:pPr>
                <a:defRPr/>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E9A759C-D897-4432-8F61-09214E1A85A0}"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ADBC26-6F05-4551-A565-3144F346B22F}"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F0789C-6BCA-4C03-86A4-E291EA128C2C}"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3A2C62-0DAD-4E64-813F-0B44848083EF}"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27A058B-53A7-44E6-85BA-4AA58A95517B}"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4800FB6-5816-4170-84F8-D95C4CCBC53D}"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D56093A-11DA-450D-B979-0E0FFE4EFC3E}"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2E0767A-B1EB-42A0-96D1-7D081C5BEEAA}"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83BC2748-12FB-4D9E-9246-CF33409500AE}"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BDA81A2-9B55-45BA-B280-8ED69416274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hyperlink" Target="%3cobject%20width=%22480%22%20height=%22385%22%3e%3cparam%20name=%22movie%22%20value=%22http:/www.youtube.com/v/bVz6YUf1A6U&amp;hl=en_US&amp;fs=1&amp;rel=0%22%3e%3c/param%3e%3cparam%20name=%22allowFullScreen%22%20value=%22true%22%3e%3c/param%3e%3cparam%20name=%22allowscriptaccess%22%20value=%22always%22%3e%3c/param%3e%3cembed%20src=%22http:/www.y" TargetMode="External"/><Relationship Id="rId2" Type="http://schemas.openxmlformats.org/officeDocument/2006/relationships/audio" Target="../media/audio8.wav"/><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9.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hyperlink" Target="http://www.youtube.com/watch?v=fsQj46swDvI&amp;safety_mode=true&amp;persist_safety_mode=1" TargetMode="External"/><Relationship Id="rId2" Type="http://schemas.openxmlformats.org/officeDocument/2006/relationships/hyperlink" Target="http://youtu.be/sqGuVQsl-7U" TargetMode="Externa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image" Target="../media/image52.jpeg"/><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www.customsilks.com/products.html" TargetMode="External"/><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3cobject%20width=%22480%22%20height=%22385%22%3e%3cparam%20name=%22movie%22%20value=%22http:/www.youtube.com/v/-p-qyEnZVj0&amp;hl=en_US&amp;fs=1&amp;rel=0%22%3e%3c/param%3e%3cparam%20name=%22allowFullScreen%22%20value=%22true%22%3e%3c/param%3e%3cparam%20name=%22allowscriptaccess%22%20value=%22always%22%3e%3c/param%3e%3cembed%20src=%22http:/www.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latin typeface="Felix Titling" pitchFamily="82" charset="0"/>
              </a:rPr>
              <a:t>THE KENTUCKY DERBY</a:t>
            </a:r>
          </a:p>
        </p:txBody>
      </p:sp>
      <p:sp>
        <p:nvSpPr>
          <p:cNvPr id="3075" name="Rectangle 3"/>
          <p:cNvSpPr>
            <a:spLocks noGrp="1" noChangeArrowheads="1"/>
          </p:cNvSpPr>
          <p:nvPr>
            <p:ph type="body" sz="half" idx="1"/>
          </p:nvPr>
        </p:nvSpPr>
        <p:spPr>
          <a:xfrm>
            <a:off x="685800" y="1676400"/>
            <a:ext cx="3810000" cy="4419600"/>
          </a:xfrm>
        </p:spPr>
        <p:txBody>
          <a:bodyPr/>
          <a:lstStyle/>
          <a:p>
            <a:pPr eaLnBrk="1" hangingPunct="1">
              <a:lnSpc>
                <a:spcPct val="95000"/>
              </a:lnSpc>
              <a:buFontTx/>
              <a:buNone/>
            </a:pPr>
            <a:r>
              <a:rPr lang="en-US" sz="2000" b="1" dirty="0" smtClean="0">
                <a:latin typeface="Tahoma" pitchFamily="34" charset="0"/>
              </a:rPr>
              <a:t>The Kentucky Derby is the most famous horse race in the world.  The race takes place the first Saturday in May at Churchill Downs in Louisville, Kentucky. Many famous people, politicians, and people from all around the world visit Kentucky for the Derby.  </a:t>
            </a:r>
          </a:p>
        </p:txBody>
      </p:sp>
      <p:pic>
        <p:nvPicPr>
          <p:cNvPr id="3076" name="ClipArt Placeholder 9" descr="ATX4ZCADDVZFYCAILCEOECAYSAG4ZCA9RTBMKCAY798LYCA0W8SKWCAXN7T6FCACMLU95CAHX3NJTCATJQ0Q0CA24NCHWCAURS7P8CAMAWB2JCAOWCX30CAH5YLGNCADQJKYLCAWF2Z73CA6HWLQSCAU75ZRJ.jpg"/>
          <p:cNvPicPr>
            <a:picLocks noGrp="1" noChangeAspect="1"/>
          </p:cNvPicPr>
          <p:nvPr>
            <p:ph type="clipArt" sz="half" idx="2"/>
          </p:nvPr>
        </p:nvPicPr>
        <p:blipFill>
          <a:blip r:embed="rId4" cstate="print"/>
          <a:srcRect/>
          <a:stretch>
            <a:fillRect/>
          </a:stretch>
        </p:blipFill>
        <p:spPr>
          <a:xfrm>
            <a:off x="4800600" y="2133600"/>
            <a:ext cx="3276600" cy="3167063"/>
          </a:xfrm>
        </p:spPr>
      </p:pic>
    </p:spTree>
  </p:cSld>
  <p:clrMapOvr>
    <a:masterClrMapping/>
  </p:clrMapOvr>
  <p:transition spd="slow">
    <p:dissolve/>
    <p:sndAc>
      <p:stSnd>
        <p:snd r:embed="rId3" name="Firstcal.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hats"/>
          <p:cNvPicPr>
            <a:picLocks noChangeAspect="1" noChangeArrowheads="1"/>
          </p:cNvPicPr>
          <p:nvPr/>
        </p:nvPicPr>
        <p:blipFill>
          <a:blip r:embed="rId3" cstate="print"/>
          <a:srcRect/>
          <a:stretch>
            <a:fillRect/>
          </a:stretch>
        </p:blipFill>
        <p:spPr bwMode="auto">
          <a:xfrm>
            <a:off x="5410200" y="1828800"/>
            <a:ext cx="3733800" cy="2424113"/>
          </a:xfrm>
          <a:prstGeom prst="rect">
            <a:avLst/>
          </a:prstGeom>
          <a:noFill/>
          <a:ln w="9525">
            <a:noFill/>
            <a:miter lim="800000"/>
            <a:headEnd/>
            <a:tailEnd/>
          </a:ln>
        </p:spPr>
      </p:pic>
      <p:grpSp>
        <p:nvGrpSpPr>
          <p:cNvPr id="12291" name="Group 13"/>
          <p:cNvGrpSpPr>
            <a:grpSpLocks/>
          </p:cNvGrpSpPr>
          <p:nvPr/>
        </p:nvGrpSpPr>
        <p:grpSpPr bwMode="auto">
          <a:xfrm>
            <a:off x="3257550" y="2435225"/>
            <a:ext cx="8743950" cy="0"/>
            <a:chOff x="0" y="0"/>
            <a:chExt cx="5508" cy="0"/>
          </a:xfrm>
        </p:grpSpPr>
        <p:sp>
          <p:nvSpPr>
            <p:cNvPr id="12297" name="Rectangle 12"/>
            <p:cNvSpPr>
              <a:spLocks noChangeArrowheads="1"/>
            </p:cNvSpPr>
            <p:nvPr/>
          </p:nvSpPr>
          <p:spPr bwMode="auto">
            <a:xfrm>
              <a:off x="0" y="0"/>
              <a:ext cx="5508" cy="0"/>
            </a:xfrm>
            <a:prstGeom prst="rect">
              <a:avLst/>
            </a:prstGeom>
            <a:solidFill>
              <a:srgbClr val="FFFFFF"/>
            </a:solidFill>
            <a:ln w="9525">
              <a:noFill/>
              <a:miter lim="800000"/>
              <a:headEnd/>
              <a:tailEnd/>
            </a:ln>
          </p:spPr>
          <p:txBody>
            <a:bodyPr wrap="none"/>
            <a:lstStyle/>
            <a:p>
              <a:endParaRPr lang="en-US"/>
            </a:p>
          </p:txBody>
        </p:sp>
        <p:sp>
          <p:nvSpPr>
            <p:cNvPr id="12298" name="Rectangle 9"/>
            <p:cNvSpPr>
              <a:spLocks noChangeArrowheads="1"/>
            </p:cNvSpPr>
            <p:nvPr/>
          </p:nvSpPr>
          <p:spPr bwMode="auto">
            <a:xfrm>
              <a:off x="0" y="0"/>
              <a:ext cx="5508" cy="0"/>
            </a:xfrm>
            <a:prstGeom prst="rect">
              <a:avLst/>
            </a:prstGeom>
            <a:solidFill>
              <a:srgbClr val="FFFFFF"/>
            </a:solidFill>
            <a:ln w="9525">
              <a:noFill/>
              <a:miter lim="800000"/>
              <a:headEnd/>
              <a:tailEnd/>
            </a:ln>
          </p:spPr>
          <p:txBody>
            <a:bodyPr>
              <a:spAutoFit/>
            </a:bodyPr>
            <a:lstStyle/>
            <a:p>
              <a:endParaRPr lang="en-US"/>
            </a:p>
          </p:txBody>
        </p:sp>
      </p:grpSp>
      <p:sp>
        <p:nvSpPr>
          <p:cNvPr id="12292" name="Rectangle 11"/>
          <p:cNvSpPr>
            <a:spLocks noChangeArrowheads="1"/>
          </p:cNvSpPr>
          <p:nvPr/>
        </p:nvSpPr>
        <p:spPr bwMode="auto">
          <a:xfrm>
            <a:off x="3257550" y="2435225"/>
            <a:ext cx="2651125" cy="0"/>
          </a:xfrm>
          <a:prstGeom prst="rect">
            <a:avLst/>
          </a:prstGeom>
          <a:solidFill>
            <a:srgbClr val="FFFFFF"/>
          </a:solidFill>
          <a:ln w="9525">
            <a:noFill/>
            <a:miter lim="800000"/>
            <a:headEnd/>
            <a:tailEnd/>
          </a:ln>
        </p:spPr>
        <p:txBody>
          <a:bodyPr>
            <a:spAutoFit/>
          </a:bodyPr>
          <a:lstStyle/>
          <a:p>
            <a:endParaRPr lang="en-US"/>
          </a:p>
        </p:txBody>
      </p:sp>
      <p:pic>
        <p:nvPicPr>
          <p:cNvPr id="12293" name="Picture 15" descr="p_hat_parade"/>
          <p:cNvPicPr>
            <a:picLocks noChangeAspect="1" noChangeArrowheads="1"/>
          </p:cNvPicPr>
          <p:nvPr/>
        </p:nvPicPr>
        <p:blipFill>
          <a:blip r:embed="rId4" cstate="print"/>
          <a:srcRect/>
          <a:stretch>
            <a:fillRect/>
          </a:stretch>
        </p:blipFill>
        <p:spPr bwMode="auto">
          <a:xfrm>
            <a:off x="533400" y="4267200"/>
            <a:ext cx="2590800" cy="1943100"/>
          </a:xfrm>
          <a:prstGeom prst="rect">
            <a:avLst/>
          </a:prstGeom>
          <a:noFill/>
          <a:ln w="9525">
            <a:noFill/>
            <a:miter lim="800000"/>
            <a:headEnd/>
            <a:tailEnd/>
          </a:ln>
        </p:spPr>
      </p:pic>
      <p:pic>
        <p:nvPicPr>
          <p:cNvPr id="12295" name="Picture 17" descr="Gallery 21"/>
          <p:cNvPicPr>
            <a:picLocks noChangeAspect="1" noChangeArrowheads="1"/>
          </p:cNvPicPr>
          <p:nvPr/>
        </p:nvPicPr>
        <p:blipFill>
          <a:blip r:embed="rId5" cstate="print"/>
          <a:srcRect/>
          <a:stretch>
            <a:fillRect/>
          </a:stretch>
        </p:blipFill>
        <p:spPr bwMode="auto">
          <a:xfrm>
            <a:off x="228600" y="1371600"/>
            <a:ext cx="3276600" cy="1919288"/>
          </a:xfrm>
          <a:prstGeom prst="rect">
            <a:avLst/>
          </a:prstGeom>
          <a:noFill/>
          <a:ln w="9525">
            <a:noFill/>
            <a:miter lim="800000"/>
            <a:headEnd/>
            <a:tailEnd/>
          </a:ln>
        </p:spPr>
      </p:pic>
      <p:sp>
        <p:nvSpPr>
          <p:cNvPr id="12296" name="Text Box 18"/>
          <p:cNvSpPr txBox="1">
            <a:spLocks noChangeArrowheads="1"/>
          </p:cNvSpPr>
          <p:nvPr/>
        </p:nvSpPr>
        <p:spPr bwMode="auto">
          <a:xfrm>
            <a:off x="1752600" y="328613"/>
            <a:ext cx="6248400" cy="1446550"/>
          </a:xfrm>
          <a:prstGeom prst="rect">
            <a:avLst/>
          </a:prstGeom>
          <a:noFill/>
          <a:ln w="9525">
            <a:noFill/>
            <a:miter lim="800000"/>
            <a:headEnd/>
            <a:tailEnd/>
          </a:ln>
        </p:spPr>
        <p:txBody>
          <a:bodyPr>
            <a:spAutoFit/>
          </a:bodyPr>
          <a:lstStyle/>
          <a:p>
            <a:pPr algn="ctr"/>
            <a:r>
              <a:rPr lang="en-US" sz="4400" b="0" dirty="0">
                <a:solidFill>
                  <a:schemeClr val="tx2"/>
                </a:solidFill>
                <a:latin typeface="Felix Titling" pitchFamily="82" charset="0"/>
              </a:rPr>
              <a:t>Derby Hats and Fashion</a:t>
            </a:r>
          </a:p>
        </p:txBody>
      </p:sp>
      <p:pic>
        <p:nvPicPr>
          <p:cNvPr id="11" name="Picture 10" descr="hatz.jpg"/>
          <p:cNvPicPr>
            <a:picLocks noChangeAspect="1"/>
          </p:cNvPicPr>
          <p:nvPr/>
        </p:nvPicPr>
        <p:blipFill>
          <a:blip r:embed="rId6" cstate="print"/>
          <a:stretch>
            <a:fillRect/>
          </a:stretch>
        </p:blipFill>
        <p:spPr>
          <a:xfrm>
            <a:off x="3581400" y="3048000"/>
            <a:ext cx="1743075" cy="2619375"/>
          </a:xfrm>
          <a:prstGeom prst="rect">
            <a:avLst/>
          </a:prstGeom>
        </p:spPr>
      </p:pic>
      <p:pic>
        <p:nvPicPr>
          <p:cNvPr id="12" name="Picture 11" descr="hatzz.jpg"/>
          <p:cNvPicPr>
            <a:picLocks noChangeAspect="1"/>
          </p:cNvPicPr>
          <p:nvPr/>
        </p:nvPicPr>
        <p:blipFill>
          <a:blip r:embed="rId7" cstate="print"/>
          <a:stretch>
            <a:fillRect/>
          </a:stretch>
        </p:blipFill>
        <p:spPr>
          <a:xfrm>
            <a:off x="6019800" y="4343400"/>
            <a:ext cx="1905000" cy="2038350"/>
          </a:xfrm>
          <a:prstGeom prst="rect">
            <a:avLst/>
          </a:prstGeom>
        </p:spPr>
      </p:pic>
    </p:spTree>
  </p:cSld>
  <p:clrMapOvr>
    <a:masterClrMapping/>
  </p:clrMapOvr>
  <p:transition spd="slow">
    <p:dissolv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762000" y="0"/>
            <a:ext cx="7772400" cy="1143000"/>
          </a:xfrm>
          <a:prstGeom prst="rect">
            <a:avLst/>
          </a:prstGeom>
          <a:noFill/>
          <a:ln w="9525">
            <a:noFill/>
            <a:miter lim="800000"/>
            <a:headEnd/>
            <a:tailEnd/>
          </a:ln>
        </p:spPr>
        <p:txBody>
          <a:bodyPr anchor="ctr"/>
          <a:lstStyle/>
          <a:p>
            <a:pPr algn="ctr"/>
            <a:endParaRPr lang="en-US" sz="4400" i="1">
              <a:solidFill>
                <a:schemeClr val="tx2"/>
              </a:solidFill>
              <a:latin typeface="Times New Roman" charset="0"/>
            </a:endParaRPr>
          </a:p>
        </p:txBody>
      </p:sp>
      <p:sp>
        <p:nvSpPr>
          <p:cNvPr id="13315" name="Rectangle 8"/>
          <p:cNvSpPr>
            <a:spLocks noGrp="1" noChangeArrowheads="1"/>
          </p:cNvSpPr>
          <p:nvPr>
            <p:ph type="title" idx="4294967295"/>
          </p:nvPr>
        </p:nvSpPr>
        <p:spPr>
          <a:xfrm>
            <a:off x="0" y="0"/>
            <a:ext cx="7772400" cy="914400"/>
          </a:xfrm>
        </p:spPr>
        <p:txBody>
          <a:bodyPr/>
          <a:lstStyle/>
          <a:p>
            <a:pPr eaLnBrk="1" hangingPunct="1"/>
            <a:r>
              <a:rPr lang="en-US" smtClean="0">
                <a:latin typeface="Felix Titling" pitchFamily="82" charset="0"/>
              </a:rPr>
              <a:t>More Hats</a:t>
            </a:r>
          </a:p>
        </p:txBody>
      </p:sp>
      <p:grpSp>
        <p:nvGrpSpPr>
          <p:cNvPr id="13316" name="Group 13"/>
          <p:cNvGrpSpPr>
            <a:grpSpLocks/>
          </p:cNvGrpSpPr>
          <p:nvPr/>
        </p:nvGrpSpPr>
        <p:grpSpPr bwMode="auto">
          <a:xfrm>
            <a:off x="3257550" y="2125663"/>
            <a:ext cx="8743950" cy="0"/>
            <a:chOff x="0" y="0"/>
            <a:chExt cx="5508" cy="0"/>
          </a:xfrm>
        </p:grpSpPr>
        <p:sp>
          <p:nvSpPr>
            <p:cNvPr id="13323" name="Rectangle 12"/>
            <p:cNvSpPr>
              <a:spLocks noChangeArrowheads="1"/>
            </p:cNvSpPr>
            <p:nvPr/>
          </p:nvSpPr>
          <p:spPr bwMode="auto">
            <a:xfrm>
              <a:off x="0" y="0"/>
              <a:ext cx="5508" cy="0"/>
            </a:xfrm>
            <a:prstGeom prst="rect">
              <a:avLst/>
            </a:prstGeom>
            <a:solidFill>
              <a:srgbClr val="FFFFFF"/>
            </a:solidFill>
            <a:ln w="9525">
              <a:noFill/>
              <a:miter lim="800000"/>
              <a:headEnd/>
              <a:tailEnd/>
            </a:ln>
          </p:spPr>
          <p:txBody>
            <a:bodyPr wrap="none"/>
            <a:lstStyle/>
            <a:p>
              <a:endParaRPr lang="en-US"/>
            </a:p>
          </p:txBody>
        </p:sp>
        <p:sp>
          <p:nvSpPr>
            <p:cNvPr id="13324" name="Rectangle 9"/>
            <p:cNvSpPr>
              <a:spLocks noChangeArrowheads="1"/>
            </p:cNvSpPr>
            <p:nvPr/>
          </p:nvSpPr>
          <p:spPr bwMode="auto">
            <a:xfrm>
              <a:off x="0" y="0"/>
              <a:ext cx="5508" cy="0"/>
            </a:xfrm>
            <a:prstGeom prst="rect">
              <a:avLst/>
            </a:prstGeom>
            <a:solidFill>
              <a:srgbClr val="FFFFFF"/>
            </a:solidFill>
            <a:ln w="9525">
              <a:noFill/>
              <a:miter lim="800000"/>
              <a:headEnd/>
              <a:tailEnd/>
            </a:ln>
          </p:spPr>
          <p:txBody>
            <a:bodyPr>
              <a:spAutoFit/>
            </a:bodyPr>
            <a:lstStyle/>
            <a:p>
              <a:endParaRPr lang="en-US"/>
            </a:p>
          </p:txBody>
        </p:sp>
      </p:grpSp>
      <p:pic>
        <p:nvPicPr>
          <p:cNvPr id="13317" name="Picture 10" descr="bilde?Site=B2&amp;Date=20050424&amp;Category=FEATURES04&amp;ArtNo=504240311&amp;Ref=V2&amp;MaxW=230"/>
          <p:cNvPicPr>
            <a:picLocks noChangeAspect="1" noChangeArrowheads="1"/>
          </p:cNvPicPr>
          <p:nvPr/>
        </p:nvPicPr>
        <p:blipFill>
          <a:blip r:embed="rId3" cstate="print"/>
          <a:srcRect/>
          <a:stretch>
            <a:fillRect/>
          </a:stretch>
        </p:blipFill>
        <p:spPr bwMode="auto">
          <a:xfrm>
            <a:off x="3429000" y="914400"/>
            <a:ext cx="2324100" cy="2155825"/>
          </a:xfrm>
          <a:prstGeom prst="rect">
            <a:avLst/>
          </a:prstGeom>
          <a:noFill/>
          <a:ln w="9525">
            <a:noFill/>
            <a:miter lim="800000"/>
            <a:headEnd/>
            <a:tailEnd/>
          </a:ln>
        </p:spPr>
      </p:pic>
      <p:sp>
        <p:nvSpPr>
          <p:cNvPr id="13318" name="Rectangle 11"/>
          <p:cNvSpPr>
            <a:spLocks noChangeArrowheads="1"/>
          </p:cNvSpPr>
          <p:nvPr/>
        </p:nvSpPr>
        <p:spPr bwMode="auto">
          <a:xfrm>
            <a:off x="3257550" y="2125663"/>
            <a:ext cx="2651125" cy="0"/>
          </a:xfrm>
          <a:prstGeom prst="rect">
            <a:avLst/>
          </a:prstGeom>
          <a:solidFill>
            <a:srgbClr val="FFFFFF"/>
          </a:solidFill>
          <a:ln w="9525">
            <a:noFill/>
            <a:miter lim="800000"/>
            <a:headEnd/>
            <a:tailEnd/>
          </a:ln>
        </p:spPr>
        <p:txBody>
          <a:bodyPr>
            <a:spAutoFit/>
          </a:bodyPr>
          <a:lstStyle/>
          <a:p>
            <a:endParaRPr lang="en-US"/>
          </a:p>
        </p:txBody>
      </p:sp>
      <p:pic>
        <p:nvPicPr>
          <p:cNvPr id="13319" name="Picture 14" descr="bilde?Site=B2&amp;Date=20050308&amp;Category=FEATURES04&amp;ArtNo=503080304&amp;Ref=AR&amp;MaxW=230"/>
          <p:cNvPicPr>
            <a:picLocks noChangeAspect="1" noChangeArrowheads="1"/>
          </p:cNvPicPr>
          <p:nvPr/>
        </p:nvPicPr>
        <p:blipFill>
          <a:blip r:embed="rId4" cstate="print"/>
          <a:srcRect/>
          <a:stretch>
            <a:fillRect/>
          </a:stretch>
        </p:blipFill>
        <p:spPr bwMode="auto">
          <a:xfrm>
            <a:off x="533400" y="1905000"/>
            <a:ext cx="2628900" cy="1989138"/>
          </a:xfrm>
          <a:prstGeom prst="rect">
            <a:avLst/>
          </a:prstGeom>
          <a:noFill/>
          <a:ln w="9525">
            <a:noFill/>
            <a:miter lim="800000"/>
            <a:headEnd/>
            <a:tailEnd/>
          </a:ln>
        </p:spPr>
      </p:pic>
      <p:pic>
        <p:nvPicPr>
          <p:cNvPr id="13321" name="Picture 20" descr="Gallery 22"/>
          <p:cNvPicPr>
            <a:picLocks noChangeAspect="1" noChangeArrowheads="1"/>
          </p:cNvPicPr>
          <p:nvPr/>
        </p:nvPicPr>
        <p:blipFill>
          <a:blip r:embed="rId5" cstate="print"/>
          <a:srcRect/>
          <a:stretch>
            <a:fillRect/>
          </a:stretch>
        </p:blipFill>
        <p:spPr bwMode="auto">
          <a:xfrm>
            <a:off x="1371600" y="4038600"/>
            <a:ext cx="2819400" cy="1847850"/>
          </a:xfrm>
          <a:prstGeom prst="rect">
            <a:avLst/>
          </a:prstGeom>
          <a:noFill/>
          <a:ln w="9525">
            <a:noFill/>
            <a:miter lim="800000"/>
            <a:headEnd/>
            <a:tailEnd/>
          </a:ln>
        </p:spPr>
      </p:pic>
      <p:pic>
        <p:nvPicPr>
          <p:cNvPr id="13322" name="Picture 22" descr="Gallery 9"/>
          <p:cNvPicPr>
            <a:picLocks noChangeAspect="1" noChangeArrowheads="1"/>
          </p:cNvPicPr>
          <p:nvPr/>
        </p:nvPicPr>
        <p:blipFill>
          <a:blip r:embed="rId6" cstate="print"/>
          <a:srcRect/>
          <a:stretch>
            <a:fillRect/>
          </a:stretch>
        </p:blipFill>
        <p:spPr bwMode="auto">
          <a:xfrm>
            <a:off x="4495800" y="4953000"/>
            <a:ext cx="2590800" cy="1698625"/>
          </a:xfrm>
          <a:prstGeom prst="rect">
            <a:avLst/>
          </a:prstGeom>
          <a:noFill/>
          <a:ln w="9525">
            <a:noFill/>
            <a:miter lim="800000"/>
            <a:headEnd/>
            <a:tailEnd/>
          </a:ln>
        </p:spPr>
      </p:pic>
      <p:pic>
        <p:nvPicPr>
          <p:cNvPr id="13" name="Picture 12" descr="hat2.jpg"/>
          <p:cNvPicPr>
            <a:picLocks noChangeAspect="1"/>
          </p:cNvPicPr>
          <p:nvPr/>
        </p:nvPicPr>
        <p:blipFill>
          <a:blip r:embed="rId7" cstate="print"/>
          <a:stretch>
            <a:fillRect/>
          </a:stretch>
        </p:blipFill>
        <p:spPr>
          <a:xfrm>
            <a:off x="6096000" y="2057400"/>
            <a:ext cx="2609850" cy="1752600"/>
          </a:xfrm>
          <a:prstGeom prst="rect">
            <a:avLst/>
          </a:prstGeom>
        </p:spPr>
      </p:pic>
    </p:spTree>
  </p:cSld>
  <p:clrMapOvr>
    <a:masterClrMapping/>
  </p:clrMapOvr>
  <p:transition spd="slow">
    <p:fade thruBlk="1"/>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62000" y="0"/>
            <a:ext cx="7772400" cy="1143000"/>
          </a:xfrm>
          <a:prstGeom prst="rect">
            <a:avLst/>
          </a:prstGeom>
          <a:noFill/>
          <a:ln w="9525">
            <a:noFill/>
            <a:miter lim="800000"/>
            <a:headEnd/>
            <a:tailEnd/>
          </a:ln>
        </p:spPr>
        <p:txBody>
          <a:bodyPr anchor="ctr"/>
          <a:lstStyle/>
          <a:p>
            <a:pPr algn="ctr"/>
            <a:r>
              <a:rPr lang="en-US" sz="4400" dirty="0">
                <a:solidFill>
                  <a:schemeClr val="tx2"/>
                </a:solidFill>
                <a:latin typeface="Felix Titling" pitchFamily="82" charset="0"/>
              </a:rPr>
              <a:t>AND EVEN </a:t>
            </a:r>
            <a:r>
              <a:rPr lang="en-US" sz="4400" i="1" dirty="0">
                <a:solidFill>
                  <a:schemeClr val="tx2"/>
                </a:solidFill>
                <a:latin typeface="Felix Titling" pitchFamily="82" charset="0"/>
              </a:rPr>
              <a:t>WILDER</a:t>
            </a:r>
            <a:r>
              <a:rPr lang="en-US" sz="4400" dirty="0">
                <a:solidFill>
                  <a:schemeClr val="tx2"/>
                </a:solidFill>
                <a:latin typeface="Felix Titling" pitchFamily="82" charset="0"/>
              </a:rPr>
              <a:t> HATS</a:t>
            </a:r>
            <a:r>
              <a:rPr lang="en-US" sz="4400" dirty="0">
                <a:solidFill>
                  <a:schemeClr val="tx2"/>
                </a:solidFill>
                <a:latin typeface="Times New Roman" charset="0"/>
              </a:rPr>
              <a:t>!</a:t>
            </a:r>
          </a:p>
        </p:txBody>
      </p:sp>
      <p:pic>
        <p:nvPicPr>
          <p:cNvPr id="14339" name="Picture 4" descr="7"/>
          <p:cNvPicPr>
            <a:picLocks noChangeAspect="1" noChangeArrowheads="1"/>
          </p:cNvPicPr>
          <p:nvPr/>
        </p:nvPicPr>
        <p:blipFill>
          <a:blip r:embed="rId3" cstate="print"/>
          <a:srcRect/>
          <a:stretch>
            <a:fillRect/>
          </a:stretch>
        </p:blipFill>
        <p:spPr bwMode="auto">
          <a:xfrm>
            <a:off x="6248400" y="990600"/>
            <a:ext cx="2552700" cy="2790952"/>
          </a:xfrm>
          <a:prstGeom prst="rect">
            <a:avLst/>
          </a:prstGeom>
          <a:noFill/>
          <a:ln w="9525">
            <a:noFill/>
            <a:miter lim="800000"/>
            <a:headEnd/>
            <a:tailEnd/>
          </a:ln>
        </p:spPr>
      </p:pic>
      <p:pic>
        <p:nvPicPr>
          <p:cNvPr id="14340" name="Picture 9" descr="2002-05-04-hats"/>
          <p:cNvPicPr>
            <a:picLocks noChangeAspect="1" noChangeArrowheads="1"/>
          </p:cNvPicPr>
          <p:nvPr/>
        </p:nvPicPr>
        <p:blipFill>
          <a:blip r:embed="rId4" cstate="print"/>
          <a:srcRect/>
          <a:stretch>
            <a:fillRect/>
          </a:stretch>
        </p:blipFill>
        <p:spPr bwMode="auto">
          <a:xfrm>
            <a:off x="152400" y="914400"/>
            <a:ext cx="2209800" cy="1641566"/>
          </a:xfrm>
          <a:prstGeom prst="rect">
            <a:avLst/>
          </a:prstGeom>
          <a:noFill/>
          <a:ln w="9525">
            <a:noFill/>
            <a:miter lim="800000"/>
            <a:headEnd/>
            <a:tailEnd/>
          </a:ln>
        </p:spPr>
      </p:pic>
      <p:pic>
        <p:nvPicPr>
          <p:cNvPr id="14341" name="Picture 7" descr="hat4.jpg"/>
          <p:cNvPicPr>
            <a:picLocks noChangeAspect="1"/>
          </p:cNvPicPr>
          <p:nvPr/>
        </p:nvPicPr>
        <p:blipFill>
          <a:blip r:embed="rId5" cstate="print"/>
          <a:srcRect/>
          <a:stretch>
            <a:fillRect/>
          </a:stretch>
        </p:blipFill>
        <p:spPr bwMode="auto">
          <a:xfrm>
            <a:off x="5638800" y="4114800"/>
            <a:ext cx="3255962" cy="2362200"/>
          </a:xfrm>
          <a:prstGeom prst="rect">
            <a:avLst/>
          </a:prstGeom>
          <a:noFill/>
          <a:ln w="9525">
            <a:noFill/>
            <a:miter lim="800000"/>
            <a:headEnd/>
            <a:tailEnd/>
          </a:ln>
        </p:spPr>
      </p:pic>
      <p:pic>
        <p:nvPicPr>
          <p:cNvPr id="14342" name="Picture 9" descr="hat5.jpg"/>
          <p:cNvPicPr>
            <a:picLocks noChangeAspect="1"/>
          </p:cNvPicPr>
          <p:nvPr/>
        </p:nvPicPr>
        <p:blipFill>
          <a:blip r:embed="rId6" cstate="print"/>
          <a:srcRect/>
          <a:stretch>
            <a:fillRect/>
          </a:stretch>
        </p:blipFill>
        <p:spPr bwMode="auto">
          <a:xfrm>
            <a:off x="228600" y="2590800"/>
            <a:ext cx="2749731" cy="2238153"/>
          </a:xfrm>
          <a:prstGeom prst="rect">
            <a:avLst/>
          </a:prstGeom>
          <a:noFill/>
          <a:ln w="9525">
            <a:noFill/>
            <a:miter lim="800000"/>
            <a:headEnd/>
            <a:tailEnd/>
          </a:ln>
        </p:spPr>
      </p:pic>
      <p:pic>
        <p:nvPicPr>
          <p:cNvPr id="14343" name="Picture 8" descr="hat7.jpg"/>
          <p:cNvPicPr>
            <a:picLocks noChangeAspect="1"/>
          </p:cNvPicPr>
          <p:nvPr/>
        </p:nvPicPr>
        <p:blipFill>
          <a:blip r:embed="rId7" cstate="print"/>
          <a:srcRect/>
          <a:stretch>
            <a:fillRect/>
          </a:stretch>
        </p:blipFill>
        <p:spPr bwMode="auto">
          <a:xfrm>
            <a:off x="3048000" y="914400"/>
            <a:ext cx="2514600" cy="2514600"/>
          </a:xfrm>
          <a:prstGeom prst="rect">
            <a:avLst/>
          </a:prstGeom>
          <a:noFill/>
          <a:ln w="9525">
            <a:noFill/>
            <a:miter lim="800000"/>
            <a:headEnd/>
            <a:tailEnd/>
          </a:ln>
        </p:spPr>
      </p:pic>
      <p:pic>
        <p:nvPicPr>
          <p:cNvPr id="8" name="Picture 7" descr="flamingo.jpg"/>
          <p:cNvPicPr>
            <a:picLocks noChangeAspect="1"/>
          </p:cNvPicPr>
          <p:nvPr/>
        </p:nvPicPr>
        <p:blipFill>
          <a:blip r:embed="rId8" cstate="print"/>
          <a:stretch>
            <a:fillRect/>
          </a:stretch>
        </p:blipFill>
        <p:spPr>
          <a:xfrm>
            <a:off x="3352800" y="3657600"/>
            <a:ext cx="1752600" cy="2600325"/>
          </a:xfrm>
          <a:prstGeom prst="rect">
            <a:avLst/>
          </a:prstGeom>
        </p:spPr>
      </p:pic>
      <p:pic>
        <p:nvPicPr>
          <p:cNvPr id="9" name="Picture 8" descr="hat.jpg"/>
          <p:cNvPicPr>
            <a:picLocks noChangeAspect="1"/>
          </p:cNvPicPr>
          <p:nvPr/>
        </p:nvPicPr>
        <p:blipFill>
          <a:blip r:embed="rId9" cstate="print"/>
          <a:stretch>
            <a:fillRect/>
          </a:stretch>
        </p:blipFill>
        <p:spPr>
          <a:xfrm>
            <a:off x="457200" y="4953000"/>
            <a:ext cx="2781300" cy="1638300"/>
          </a:xfrm>
          <a:prstGeom prst="rect">
            <a:avLst/>
          </a:prstGeom>
        </p:spPr>
      </p:pic>
    </p:spTree>
  </p:cSld>
  <p:clrMapOvr>
    <a:masterClrMapping/>
  </p:clrMapOvr>
  <p:transition spd="slow">
    <p:randomBar/>
    <p:sndAc>
      <p:stSnd>
        <p:snd r:embed="rId2" name="drumroll.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latin typeface="Felix Titling" pitchFamily="82" charset="0"/>
              </a:rPr>
              <a:t>DERBY FESTIVAL</a:t>
            </a:r>
          </a:p>
        </p:txBody>
      </p:sp>
      <p:sp>
        <p:nvSpPr>
          <p:cNvPr id="15363" name="Rectangle 3"/>
          <p:cNvSpPr>
            <a:spLocks noGrp="1" noChangeArrowheads="1"/>
          </p:cNvSpPr>
          <p:nvPr>
            <p:ph type="body" sz="half" idx="1"/>
          </p:nvPr>
        </p:nvSpPr>
        <p:spPr>
          <a:xfrm>
            <a:off x="685800" y="1447800"/>
            <a:ext cx="3810000" cy="5105400"/>
          </a:xfrm>
        </p:spPr>
        <p:txBody>
          <a:bodyPr>
            <a:normAutofit lnSpcReduction="10000"/>
          </a:bodyPr>
          <a:lstStyle/>
          <a:p>
            <a:pPr eaLnBrk="1" hangingPunct="1">
              <a:lnSpc>
                <a:spcPct val="90000"/>
              </a:lnSpc>
              <a:buFontTx/>
              <a:buNone/>
            </a:pPr>
            <a:endParaRPr lang="en-US" sz="2800" dirty="0" smtClean="0">
              <a:latin typeface="Felix Titling" pitchFamily="82" charset="0"/>
            </a:endParaRPr>
          </a:p>
          <a:p>
            <a:pPr eaLnBrk="1" hangingPunct="1">
              <a:lnSpc>
                <a:spcPct val="90000"/>
              </a:lnSpc>
              <a:buFontTx/>
              <a:buNone/>
            </a:pPr>
            <a:r>
              <a:rPr lang="en-US" sz="2800" dirty="0" smtClean="0">
                <a:latin typeface="Tahoma" pitchFamily="34" charset="0"/>
              </a:rPr>
              <a:t>THUNDER OVER LOUISVILLE is a fireworks display over the Ohio River that begins the Kentucky Derby Festival.  Many activities are planned for the two weeks prior to the Kentucky Derby.  Many are races, too!</a:t>
            </a:r>
          </a:p>
          <a:p>
            <a:pPr eaLnBrk="1" hangingPunct="1">
              <a:lnSpc>
                <a:spcPct val="90000"/>
              </a:lnSpc>
              <a:buFontTx/>
              <a:buNone/>
            </a:pPr>
            <a:endParaRPr lang="en-US" sz="2800" dirty="0" smtClean="0">
              <a:latin typeface="Tahoma" pitchFamily="34" charset="0"/>
            </a:endParaRPr>
          </a:p>
        </p:txBody>
      </p:sp>
      <p:pic>
        <p:nvPicPr>
          <p:cNvPr id="15364" name="Picture 21" descr="bilde?NewTbl=1&amp;Avis=B2&amp;Dato=20050424&amp;Kategori=FEATURES06&amp;Lopenr=424001&amp;Ref=PH&amp;Item=2&amp;Maxw=400&amp;Maxh=350">
            <a:hlinkClick r:id="rId3" action="ppaction://hlinkfile"/>
          </p:cNvPr>
          <p:cNvPicPr>
            <a:picLocks noChangeAspect="1" noChangeArrowheads="1"/>
          </p:cNvPicPr>
          <p:nvPr/>
        </p:nvPicPr>
        <p:blipFill>
          <a:blip r:embed="rId4" cstate="print"/>
          <a:srcRect/>
          <a:stretch>
            <a:fillRect/>
          </a:stretch>
        </p:blipFill>
        <p:spPr bwMode="auto">
          <a:xfrm>
            <a:off x="5029200" y="2209800"/>
            <a:ext cx="3508375" cy="4000500"/>
          </a:xfrm>
          <a:prstGeom prst="rect">
            <a:avLst/>
          </a:prstGeom>
          <a:noFill/>
          <a:ln w="9525">
            <a:noFill/>
            <a:miter lim="800000"/>
            <a:headEnd/>
            <a:tailEnd/>
          </a:ln>
        </p:spPr>
      </p:pic>
    </p:spTree>
  </p:cSld>
  <p:clrMapOvr>
    <a:masterClrMapping/>
  </p:clrMapOvr>
  <p:transition spd="slow">
    <p:fade thruBlk="1"/>
    <p:sndAc>
      <p:stSnd loop="1">
        <p:snd r:embed="rId2" name="explod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798318"/>
            <a:ext cx="7772400" cy="259082"/>
          </a:xfrm>
        </p:spPr>
        <p:txBody>
          <a:bodyPr>
            <a:normAutofit fontScale="90000"/>
          </a:bodyPr>
          <a:lstStyle/>
          <a:p>
            <a:pPr eaLnBrk="1" hangingPunct="1"/>
            <a:r>
              <a:rPr lang="en-US" dirty="0" smtClean="0">
                <a:latin typeface="Felix Titling" pitchFamily="82" charset="0"/>
              </a:rPr>
              <a:t/>
            </a:r>
            <a:br>
              <a:rPr lang="en-US" dirty="0" smtClean="0">
                <a:latin typeface="Felix Titling" pitchFamily="82" charset="0"/>
              </a:rPr>
            </a:br>
            <a:r>
              <a:rPr lang="en-US" dirty="0" smtClean="0">
                <a:latin typeface="Felix Titling" pitchFamily="82" charset="0"/>
              </a:rPr>
              <a:t/>
            </a:r>
            <a:br>
              <a:rPr lang="en-US" dirty="0" smtClean="0">
                <a:latin typeface="Felix Titling" pitchFamily="82" charset="0"/>
              </a:rPr>
            </a:br>
            <a:endParaRPr lang="en-US" dirty="0" smtClean="0">
              <a:latin typeface="Felix Titling" pitchFamily="82" charset="0"/>
            </a:endParaRPr>
          </a:p>
        </p:txBody>
      </p:sp>
      <p:pic>
        <p:nvPicPr>
          <p:cNvPr id="16388" name="Picture 5" descr="balloon1"/>
          <p:cNvPicPr>
            <a:picLocks noGrp="1" noChangeAspect="1" noChangeArrowheads="1"/>
          </p:cNvPicPr>
          <p:nvPr>
            <p:ph type="clipArt" sz="half" idx="1"/>
          </p:nvPr>
        </p:nvPicPr>
        <p:blipFill>
          <a:blip r:embed="rId3" cstate="print"/>
          <a:srcRect/>
          <a:stretch>
            <a:fillRect/>
          </a:stretch>
        </p:blipFill>
        <p:spPr>
          <a:xfrm>
            <a:off x="304800" y="2514600"/>
            <a:ext cx="4191000" cy="2971800"/>
          </a:xfrm>
        </p:spPr>
      </p:pic>
      <p:sp>
        <p:nvSpPr>
          <p:cNvPr id="16387" name="Rectangle 4"/>
          <p:cNvSpPr>
            <a:spLocks noGrp="1" noChangeArrowheads="1"/>
          </p:cNvSpPr>
          <p:nvPr>
            <p:ph type="body" sz="half" idx="2"/>
          </p:nvPr>
        </p:nvSpPr>
        <p:spPr/>
        <p:txBody>
          <a:bodyPr>
            <a:normAutofit/>
          </a:bodyPr>
          <a:lstStyle/>
          <a:p>
            <a:pPr eaLnBrk="1" hangingPunct="1">
              <a:lnSpc>
                <a:spcPct val="90000"/>
              </a:lnSpc>
              <a:buFontTx/>
              <a:buNone/>
            </a:pPr>
            <a:r>
              <a:rPr lang="en-US" sz="2800" dirty="0" smtClean="0">
                <a:latin typeface="Tahoma" pitchFamily="34" charset="0"/>
              </a:rPr>
              <a:t>The hot air balloon race starts at the Kentucky State Fairgrounds in Louisville.  Balloons fly to a spot and drop a sack of bluegrass seed on a target.  The closest one wins the race.</a:t>
            </a:r>
          </a:p>
        </p:txBody>
      </p:sp>
      <p:sp>
        <p:nvSpPr>
          <p:cNvPr id="5" name="TextBox 4"/>
          <p:cNvSpPr txBox="1"/>
          <p:nvPr/>
        </p:nvSpPr>
        <p:spPr>
          <a:xfrm>
            <a:off x="685800" y="685800"/>
            <a:ext cx="7391400" cy="707886"/>
          </a:xfrm>
          <a:prstGeom prst="rect">
            <a:avLst/>
          </a:prstGeom>
          <a:noFill/>
        </p:spPr>
        <p:txBody>
          <a:bodyPr wrap="square" rtlCol="0">
            <a:spAutoFit/>
          </a:bodyPr>
          <a:lstStyle/>
          <a:p>
            <a:r>
              <a:rPr lang="en-US" sz="4000" b="0" dirty="0" smtClean="0">
                <a:latin typeface="Felix Titling" pitchFamily="82" charset="0"/>
              </a:rPr>
              <a:t>The Great Balloon Race</a:t>
            </a:r>
            <a:endParaRPr lang="en-US" sz="4000" b="0" dirty="0">
              <a:latin typeface="Felix Titling" pitchFamily="82" charset="0"/>
            </a:endParaRPr>
          </a:p>
        </p:txBody>
      </p:sp>
    </p:spTree>
  </p:cSld>
  <p:clrMapOvr>
    <a:masterClrMapping/>
  </p:clrMapOvr>
  <p:transition spd="slow">
    <p:strips dir="ru"/>
    <p:sndAc>
      <p:stSnd>
        <p:snd r:embed="rId2" name="whoosh.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latin typeface="Felix Titling" pitchFamily="82" charset="0"/>
              </a:rPr>
              <a:t>BALLOON GLOW</a:t>
            </a:r>
          </a:p>
        </p:txBody>
      </p:sp>
      <p:sp>
        <p:nvSpPr>
          <p:cNvPr id="17411" name="Rectangle 3"/>
          <p:cNvSpPr>
            <a:spLocks noGrp="1" noChangeArrowheads="1"/>
          </p:cNvSpPr>
          <p:nvPr>
            <p:ph idx="1"/>
          </p:nvPr>
        </p:nvSpPr>
        <p:spPr>
          <a:xfrm>
            <a:off x="3886200" y="2743200"/>
            <a:ext cx="4572000" cy="2667000"/>
          </a:xfrm>
        </p:spPr>
        <p:txBody>
          <a:bodyPr/>
          <a:lstStyle/>
          <a:p>
            <a:pPr eaLnBrk="1" hangingPunct="1">
              <a:buFontTx/>
              <a:buNone/>
            </a:pPr>
            <a:r>
              <a:rPr lang="en-US" dirty="0" smtClean="0">
                <a:latin typeface="Tahoma" pitchFamily="34" charset="0"/>
              </a:rPr>
              <a:t>People can go to the fairgrounds and see the balloons lit up the night before the race.</a:t>
            </a:r>
          </a:p>
        </p:txBody>
      </p:sp>
      <p:pic>
        <p:nvPicPr>
          <p:cNvPr id="17412" name="Picture 5" descr="balloon-glow-2002-glow2"/>
          <p:cNvPicPr>
            <a:picLocks noChangeAspect="1" noChangeArrowheads="1"/>
          </p:cNvPicPr>
          <p:nvPr/>
        </p:nvPicPr>
        <p:blipFill>
          <a:blip r:embed="rId2" cstate="print"/>
          <a:srcRect/>
          <a:stretch>
            <a:fillRect/>
          </a:stretch>
        </p:blipFill>
        <p:spPr bwMode="auto">
          <a:xfrm>
            <a:off x="457200" y="1981200"/>
            <a:ext cx="3124200" cy="437444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676400"/>
            <a:ext cx="7772400" cy="1143000"/>
          </a:xfrm>
        </p:spPr>
        <p:txBody>
          <a:bodyPr/>
          <a:lstStyle/>
          <a:p>
            <a:pPr eaLnBrk="1" hangingPunct="1"/>
            <a:r>
              <a:rPr lang="en-US" sz="2400" smtClean="0">
                <a:solidFill>
                  <a:schemeClr val="tx1"/>
                </a:solidFill>
                <a:latin typeface="Tahoma" pitchFamily="34" charset="0"/>
              </a:rPr>
              <a:t>The mini-marathon is a 13 mile race held the Saturday before the derby.</a:t>
            </a:r>
          </a:p>
        </p:txBody>
      </p:sp>
      <p:sp>
        <p:nvSpPr>
          <p:cNvPr id="18435" name="Rectangle 3"/>
          <p:cNvSpPr>
            <a:spLocks noGrp="1" noChangeArrowheads="1"/>
          </p:cNvSpPr>
          <p:nvPr>
            <p:ph idx="1"/>
          </p:nvPr>
        </p:nvSpPr>
        <p:spPr>
          <a:xfrm>
            <a:off x="1981200" y="3124200"/>
            <a:ext cx="5181600" cy="3733800"/>
          </a:xfrm>
        </p:spPr>
        <p:txBody>
          <a:bodyPr/>
          <a:lstStyle/>
          <a:p>
            <a:pPr eaLnBrk="1" hangingPunct="1"/>
            <a:endParaRPr lang="en-US" smtClean="0"/>
          </a:p>
        </p:txBody>
      </p:sp>
      <p:pic>
        <p:nvPicPr>
          <p:cNvPr id="18436" name="Picture 5" descr="marathon-2002-start"/>
          <p:cNvPicPr>
            <a:picLocks noChangeAspect="1" noChangeArrowheads="1"/>
          </p:cNvPicPr>
          <p:nvPr/>
        </p:nvPicPr>
        <p:blipFill>
          <a:blip r:embed="rId2" cstate="print"/>
          <a:srcRect/>
          <a:stretch>
            <a:fillRect/>
          </a:stretch>
        </p:blipFill>
        <p:spPr bwMode="auto">
          <a:xfrm>
            <a:off x="1295400" y="2971800"/>
            <a:ext cx="6858000" cy="3581400"/>
          </a:xfrm>
          <a:prstGeom prst="rect">
            <a:avLst/>
          </a:prstGeom>
          <a:noFill/>
          <a:ln w="9525">
            <a:noFill/>
            <a:miter lim="800000"/>
            <a:headEnd/>
            <a:tailEnd/>
          </a:ln>
        </p:spPr>
      </p:pic>
      <p:sp>
        <p:nvSpPr>
          <p:cNvPr id="18437" name="Text Box 6"/>
          <p:cNvSpPr txBox="1">
            <a:spLocks noChangeArrowheads="1"/>
          </p:cNvSpPr>
          <p:nvPr/>
        </p:nvSpPr>
        <p:spPr bwMode="auto">
          <a:xfrm>
            <a:off x="990600" y="762000"/>
            <a:ext cx="7162800" cy="762000"/>
          </a:xfrm>
          <a:prstGeom prst="rect">
            <a:avLst/>
          </a:prstGeom>
          <a:noFill/>
          <a:ln w="9525">
            <a:noFill/>
            <a:miter lim="800000"/>
            <a:headEnd/>
            <a:tailEnd/>
          </a:ln>
        </p:spPr>
        <p:txBody>
          <a:bodyPr>
            <a:spAutoFit/>
          </a:bodyPr>
          <a:lstStyle/>
          <a:p>
            <a:pPr algn="ctr">
              <a:spcBef>
                <a:spcPct val="50000"/>
              </a:spcBef>
            </a:pPr>
            <a:r>
              <a:rPr lang="en-US" sz="4400" b="0">
                <a:solidFill>
                  <a:schemeClr val="tx2"/>
                </a:solidFill>
                <a:latin typeface="Felix Titling" pitchFamily="82" charset="0"/>
              </a:rPr>
              <a:t>MINIMARATHON</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mtClean="0">
                <a:latin typeface="Felix Titling" pitchFamily="82" charset="0"/>
              </a:rPr>
              <a:t>THE GREAT </a:t>
            </a:r>
            <a:br>
              <a:rPr lang="en-US" smtClean="0">
                <a:latin typeface="Felix Titling" pitchFamily="82" charset="0"/>
              </a:rPr>
            </a:br>
            <a:r>
              <a:rPr lang="en-US" smtClean="0">
                <a:latin typeface="Felix Titling" pitchFamily="82" charset="0"/>
              </a:rPr>
              <a:t>STEAMBOAT RACE</a:t>
            </a:r>
          </a:p>
        </p:txBody>
      </p:sp>
      <p:sp>
        <p:nvSpPr>
          <p:cNvPr id="19459" name="Rectangle 3"/>
          <p:cNvSpPr>
            <a:spLocks noGrp="1" noChangeArrowheads="1"/>
          </p:cNvSpPr>
          <p:nvPr>
            <p:ph type="body" sz="half" idx="1"/>
          </p:nvPr>
        </p:nvSpPr>
        <p:spPr/>
        <p:txBody>
          <a:bodyPr>
            <a:normAutofit/>
          </a:bodyPr>
          <a:lstStyle/>
          <a:p>
            <a:pPr eaLnBrk="1" hangingPunct="1">
              <a:buFontTx/>
              <a:buNone/>
            </a:pPr>
            <a:r>
              <a:rPr lang="en-US" sz="2400" dirty="0" smtClean="0">
                <a:latin typeface="Tahoma" pitchFamily="34" charset="0"/>
                <a:cs typeface="Arial" charset="0"/>
              </a:rPr>
              <a:t>The Belle of Louisville,  the Belle of Cincinnati, and the American Queen will race up and down the Ohio River. The crews of each boat also compete in other events. The winner of the steamboat race wins silver-plated antlers.  </a:t>
            </a:r>
            <a:br>
              <a:rPr lang="en-US" sz="2400" dirty="0" smtClean="0">
                <a:latin typeface="Tahoma" pitchFamily="34" charset="0"/>
                <a:cs typeface="Arial" charset="0"/>
              </a:rPr>
            </a:br>
            <a:endParaRPr lang="en-US" sz="2400" dirty="0" smtClean="0">
              <a:latin typeface="Tahoma" pitchFamily="34" charset="0"/>
            </a:endParaRPr>
          </a:p>
        </p:txBody>
      </p:sp>
      <p:pic>
        <p:nvPicPr>
          <p:cNvPr id="19460" name="Picture 7" descr="image66"/>
          <p:cNvPicPr>
            <a:picLocks noGrp="1" noChangeAspect="1" noChangeArrowheads="1"/>
          </p:cNvPicPr>
          <p:nvPr>
            <p:ph type="clipArt" sz="half" idx="2"/>
          </p:nvPr>
        </p:nvPicPr>
        <p:blipFill>
          <a:blip r:embed="rId2" cstate="print"/>
          <a:stretch>
            <a:fillRect/>
          </a:stretch>
        </p:blipFill>
        <p:spPr>
          <a:xfrm>
            <a:off x="4451131" y="2280004"/>
            <a:ext cx="4311869" cy="2977796"/>
          </a:xfr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latin typeface="Felix Titling" pitchFamily="82" charset="0"/>
              </a:rPr>
              <a:t>THE PEGASUS PARADE</a:t>
            </a:r>
          </a:p>
        </p:txBody>
      </p:sp>
      <p:sp>
        <p:nvSpPr>
          <p:cNvPr id="20483" name="Rectangle 4"/>
          <p:cNvSpPr>
            <a:spLocks noGrp="1" noChangeArrowheads="1"/>
          </p:cNvSpPr>
          <p:nvPr>
            <p:ph type="body" sz="half" idx="2"/>
          </p:nvPr>
        </p:nvSpPr>
        <p:spPr>
          <a:xfrm>
            <a:off x="457200" y="1981200"/>
            <a:ext cx="4495800" cy="4648200"/>
          </a:xfrm>
        </p:spPr>
        <p:txBody>
          <a:bodyPr>
            <a:normAutofit/>
          </a:bodyPr>
          <a:lstStyle/>
          <a:p>
            <a:pPr eaLnBrk="1" hangingPunct="1">
              <a:lnSpc>
                <a:spcPct val="90000"/>
              </a:lnSpc>
              <a:buFontTx/>
              <a:buNone/>
            </a:pPr>
            <a:r>
              <a:rPr lang="en-US" sz="2800" smtClean="0">
                <a:latin typeface="Tahoma" pitchFamily="34" charset="0"/>
                <a:cs typeface="Arial" charset="0"/>
              </a:rPr>
              <a:t>In 1956, the Pegasus Parade was the first event held by the Kentucky Derby Festival. The parade is full of bright and colorful floats.  In addition, there are bands, beautiful horses, giant inflatable balloons, clowns and celebrities joining the parade.</a:t>
            </a:r>
            <a:r>
              <a:rPr lang="en-US" sz="2800" smtClean="0">
                <a:latin typeface="Californian FB" pitchFamily="18" charset="0"/>
                <a:cs typeface="Arial" charset="0"/>
              </a:rPr>
              <a:t>  </a:t>
            </a:r>
            <a:endParaRPr lang="en-US" sz="2800" smtClean="0">
              <a:latin typeface="Californian FB" pitchFamily="18" charset="0"/>
            </a:endParaRPr>
          </a:p>
        </p:txBody>
      </p:sp>
      <p:pic>
        <p:nvPicPr>
          <p:cNvPr id="20484" name="Picture 23" descr="parade-2002-pegasus"/>
          <p:cNvPicPr>
            <a:picLocks noChangeAspect="1" noChangeArrowheads="1"/>
          </p:cNvPicPr>
          <p:nvPr/>
        </p:nvPicPr>
        <p:blipFill>
          <a:blip r:embed="rId2" cstate="print"/>
          <a:srcRect/>
          <a:stretch>
            <a:fillRect/>
          </a:stretch>
        </p:blipFill>
        <p:spPr bwMode="auto">
          <a:xfrm>
            <a:off x="5715000" y="1524000"/>
            <a:ext cx="3190875" cy="5105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838200"/>
          </a:xfrm>
        </p:spPr>
        <p:txBody>
          <a:bodyPr/>
          <a:lstStyle/>
          <a:p>
            <a:pPr eaLnBrk="1" hangingPunct="1"/>
            <a:r>
              <a:rPr lang="en-US" smtClean="0">
                <a:latin typeface="Felix Titling" pitchFamily="82" charset="0"/>
              </a:rPr>
              <a:t>PEGASUS PARADE</a:t>
            </a:r>
          </a:p>
        </p:txBody>
      </p:sp>
      <p:pic>
        <p:nvPicPr>
          <p:cNvPr id="21507" name="Picture 4" descr="img_0654"/>
          <p:cNvPicPr>
            <a:picLocks noChangeAspect="1" noChangeArrowheads="1"/>
          </p:cNvPicPr>
          <p:nvPr/>
        </p:nvPicPr>
        <p:blipFill>
          <a:blip r:embed="rId2" cstate="print"/>
          <a:srcRect/>
          <a:stretch>
            <a:fillRect/>
          </a:stretch>
        </p:blipFill>
        <p:spPr bwMode="auto">
          <a:xfrm>
            <a:off x="2667000" y="1447800"/>
            <a:ext cx="3681413" cy="2743200"/>
          </a:xfrm>
          <a:prstGeom prst="rect">
            <a:avLst/>
          </a:prstGeom>
          <a:noFill/>
          <a:ln w="9525">
            <a:noFill/>
            <a:miter lim="800000"/>
            <a:headEnd/>
            <a:tailEnd/>
          </a:ln>
        </p:spPr>
      </p:pic>
      <p:pic>
        <p:nvPicPr>
          <p:cNvPr id="21508" name="Picture 6" descr="Nothing to see here...Move along."/>
          <p:cNvPicPr>
            <a:picLocks noChangeAspect="1" noChangeArrowheads="1"/>
          </p:cNvPicPr>
          <p:nvPr/>
        </p:nvPicPr>
        <p:blipFill>
          <a:blip r:embed="rId3" cstate="print"/>
          <a:srcRect/>
          <a:stretch>
            <a:fillRect/>
          </a:stretch>
        </p:blipFill>
        <p:spPr bwMode="auto">
          <a:xfrm>
            <a:off x="304800" y="4343400"/>
            <a:ext cx="3657600" cy="2228850"/>
          </a:xfrm>
          <a:prstGeom prst="rect">
            <a:avLst/>
          </a:prstGeom>
          <a:noFill/>
          <a:ln w="9525">
            <a:noFill/>
            <a:miter lim="800000"/>
            <a:headEnd/>
            <a:tailEnd/>
          </a:ln>
        </p:spPr>
      </p:pic>
      <p:pic>
        <p:nvPicPr>
          <p:cNvPr id="21509" name="Picture 9" descr="Parade-George"/>
          <p:cNvPicPr>
            <a:picLocks noChangeAspect="1" noChangeArrowheads="1"/>
          </p:cNvPicPr>
          <p:nvPr/>
        </p:nvPicPr>
        <p:blipFill>
          <a:blip r:embed="rId4" cstate="print"/>
          <a:srcRect/>
          <a:stretch>
            <a:fillRect/>
          </a:stretch>
        </p:blipFill>
        <p:spPr bwMode="auto">
          <a:xfrm>
            <a:off x="5029200" y="4419600"/>
            <a:ext cx="3886200" cy="220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609600" y="1524000"/>
            <a:ext cx="4572000" cy="4114800"/>
          </a:xfrm>
        </p:spPr>
        <p:txBody>
          <a:bodyPr/>
          <a:lstStyle/>
          <a:p>
            <a:pPr eaLnBrk="1" hangingPunct="1">
              <a:lnSpc>
                <a:spcPct val="90000"/>
              </a:lnSpc>
              <a:buFontTx/>
              <a:buNone/>
            </a:pPr>
            <a:r>
              <a:rPr lang="en-US" dirty="0" smtClean="0">
                <a:latin typeface="Tahoma" pitchFamily="34" charset="0"/>
              </a:rPr>
              <a:t>The first Kentucky Derby was held on May 17, 1875, and was won  by Aristides. Oliver Lewis, a black jockey, was the rider.  Admission to the first Derby was only 50 cents.</a:t>
            </a:r>
          </a:p>
        </p:txBody>
      </p:sp>
      <p:pic>
        <p:nvPicPr>
          <p:cNvPr id="6147" name="Picture 6" descr="aaoliver"/>
          <p:cNvPicPr>
            <a:picLocks noChangeAspect="1" noChangeArrowheads="1"/>
          </p:cNvPicPr>
          <p:nvPr/>
        </p:nvPicPr>
        <p:blipFill>
          <a:blip r:embed="rId3" cstate="print"/>
          <a:srcRect/>
          <a:stretch>
            <a:fillRect/>
          </a:stretch>
        </p:blipFill>
        <p:spPr bwMode="auto">
          <a:xfrm>
            <a:off x="6324600" y="1447800"/>
            <a:ext cx="1558925" cy="1981200"/>
          </a:xfrm>
          <a:prstGeom prst="rect">
            <a:avLst/>
          </a:prstGeom>
          <a:noFill/>
          <a:ln w="9525">
            <a:noFill/>
            <a:miter lim="800000"/>
            <a:headEnd/>
            <a:tailEnd/>
          </a:ln>
        </p:spPr>
      </p:pic>
      <p:pic>
        <p:nvPicPr>
          <p:cNvPr id="6148" name="Picture 13" descr="med_gr_clubhouse2"/>
          <p:cNvPicPr>
            <a:picLocks noChangeAspect="1" noChangeArrowheads="1"/>
          </p:cNvPicPr>
          <p:nvPr/>
        </p:nvPicPr>
        <p:blipFill>
          <a:blip r:embed="rId4" cstate="print"/>
          <a:srcRect/>
          <a:stretch>
            <a:fillRect/>
          </a:stretch>
        </p:blipFill>
        <p:spPr bwMode="auto">
          <a:xfrm>
            <a:off x="5181600" y="4191000"/>
            <a:ext cx="3733800" cy="1825625"/>
          </a:xfrm>
          <a:prstGeom prst="rect">
            <a:avLst/>
          </a:prstGeom>
          <a:noFill/>
          <a:ln w="9525">
            <a:noFill/>
            <a:miter lim="800000"/>
            <a:headEnd/>
            <a:tailEnd/>
          </a:ln>
        </p:spPr>
      </p:pic>
      <p:sp>
        <p:nvSpPr>
          <p:cNvPr id="5" name="TextBox 4"/>
          <p:cNvSpPr txBox="1"/>
          <p:nvPr/>
        </p:nvSpPr>
        <p:spPr>
          <a:xfrm>
            <a:off x="762000" y="685800"/>
            <a:ext cx="3733800" cy="646331"/>
          </a:xfrm>
          <a:prstGeom prst="rect">
            <a:avLst/>
          </a:prstGeom>
          <a:noFill/>
        </p:spPr>
        <p:txBody>
          <a:bodyPr wrap="square" rtlCol="0">
            <a:spAutoFit/>
          </a:bodyPr>
          <a:lstStyle/>
          <a:p>
            <a:r>
              <a:rPr lang="en-US" sz="3600" b="0" dirty="0" smtClean="0">
                <a:latin typeface="Felix Titling" pitchFamily="82" charset="0"/>
              </a:rPr>
              <a:t>History</a:t>
            </a:r>
            <a:endParaRPr lang="en-US" sz="3600" b="0" dirty="0">
              <a:latin typeface="Felix Titling" pitchFamily="82" charset="0"/>
            </a:endParaRPr>
          </a:p>
        </p:txBody>
      </p:sp>
    </p:spTree>
  </p:cSld>
  <p:clrMapOvr>
    <a:masterClrMapping/>
  </p:clrMapOvr>
  <p:transition spd="slow">
    <p:dissolve/>
    <p:sndAc>
      <p:stSnd>
        <p:snd r:embed="rId2" name="hors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latin typeface="Felix Titling" pitchFamily="82" charset="0"/>
              </a:rPr>
              <a:t>RAMBLE FOR THE ROSES</a:t>
            </a:r>
          </a:p>
        </p:txBody>
      </p:sp>
      <p:sp>
        <p:nvSpPr>
          <p:cNvPr id="22531" name="Rectangle 3"/>
          <p:cNvSpPr>
            <a:spLocks noGrp="1" noChangeArrowheads="1"/>
          </p:cNvSpPr>
          <p:nvPr>
            <p:ph idx="1"/>
          </p:nvPr>
        </p:nvSpPr>
        <p:spPr>
          <a:xfrm>
            <a:off x="4572000" y="1981200"/>
            <a:ext cx="3886200" cy="4114800"/>
          </a:xfrm>
        </p:spPr>
        <p:txBody>
          <a:bodyPr/>
          <a:lstStyle/>
          <a:p>
            <a:pPr eaLnBrk="1" hangingPunct="1">
              <a:buFontTx/>
              <a:buNone/>
            </a:pPr>
            <a:r>
              <a:rPr lang="en-US" smtClean="0">
                <a:latin typeface="Tahoma" pitchFamily="34" charset="0"/>
              </a:rPr>
              <a:t>Most years, Ms. Whitfield participates in the Ramble for the Roses which is a non-competitive 5-mile-walk.</a:t>
            </a:r>
          </a:p>
        </p:txBody>
      </p:sp>
      <p:pic>
        <p:nvPicPr>
          <p:cNvPr id="22532" name="Picture 5" descr="Ramble-1"/>
          <p:cNvPicPr>
            <a:picLocks noChangeAspect="1" noChangeArrowheads="1"/>
          </p:cNvPicPr>
          <p:nvPr/>
        </p:nvPicPr>
        <p:blipFill>
          <a:blip r:embed="rId2" cstate="print"/>
          <a:srcRect/>
          <a:stretch>
            <a:fillRect/>
          </a:stretch>
        </p:blipFill>
        <p:spPr bwMode="auto">
          <a:xfrm>
            <a:off x="1143000" y="1828800"/>
            <a:ext cx="2571750" cy="38195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latin typeface="Felix Titling" pitchFamily="82" charset="0"/>
              </a:rPr>
              <a:t>KENTUCKY OAKS</a:t>
            </a:r>
          </a:p>
        </p:txBody>
      </p:sp>
      <p:sp>
        <p:nvSpPr>
          <p:cNvPr id="23555" name="Rectangle 3"/>
          <p:cNvSpPr>
            <a:spLocks noGrp="1" noChangeArrowheads="1"/>
          </p:cNvSpPr>
          <p:nvPr>
            <p:ph type="body" sz="half" idx="1"/>
          </p:nvPr>
        </p:nvSpPr>
        <p:spPr/>
        <p:txBody>
          <a:bodyPr>
            <a:normAutofit/>
          </a:bodyPr>
          <a:lstStyle/>
          <a:p>
            <a:pPr eaLnBrk="1" hangingPunct="1">
              <a:lnSpc>
                <a:spcPct val="90000"/>
              </a:lnSpc>
              <a:buFontTx/>
              <a:buNone/>
            </a:pPr>
            <a:r>
              <a:rPr lang="en-US" sz="2800" smtClean="0">
                <a:latin typeface="Tahoma" pitchFamily="34" charset="0"/>
              </a:rPr>
              <a:t>On the day before the derby, the Kentucky Oaks race is held at Churchill Downs.  This race is only for fillies (girl horses).  The winner of the Kentucky Oaks wins a garland of lilies instead of roses.  </a:t>
            </a:r>
          </a:p>
        </p:txBody>
      </p:sp>
      <p:pic>
        <p:nvPicPr>
          <p:cNvPr id="23556" name="Picture 9" descr="p_garland_of_lilies"/>
          <p:cNvPicPr>
            <a:picLocks noGrp="1" noChangeAspect="1" noChangeArrowheads="1"/>
          </p:cNvPicPr>
          <p:nvPr>
            <p:ph type="clipArt" sz="half" idx="2"/>
          </p:nvPr>
        </p:nvPicPr>
        <p:blipFill>
          <a:blip r:embed="rId3" cstate="print"/>
          <a:stretch>
            <a:fillRect/>
          </a:stretch>
        </p:blipFill>
        <p:spPr>
          <a:xfrm>
            <a:off x="4572000" y="2438400"/>
            <a:ext cx="3784600" cy="3114674"/>
          </a:xfrm>
          <a:noFill/>
        </p:spPr>
      </p:pic>
    </p:spTree>
  </p:cSld>
  <p:clrMapOvr>
    <a:masterClrMapping/>
  </p:clrMapOvr>
  <p:transition spd="slow">
    <p:dissolve/>
    <p:sndAc>
      <p:stSnd>
        <p:snd r:embed="rId2" name="hors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latin typeface="Felix Titling" pitchFamily="82" charset="0"/>
              </a:rPr>
              <a:t>139th Derby</a:t>
            </a:r>
          </a:p>
        </p:txBody>
      </p:sp>
      <p:pic>
        <p:nvPicPr>
          <p:cNvPr id="24580" name="Picture 10" descr="home_uae_derby"/>
          <p:cNvPicPr>
            <a:picLocks noGrp="1" noChangeAspect="1" noChangeArrowheads="1"/>
          </p:cNvPicPr>
          <p:nvPr>
            <p:ph type="clipArt" sz="half" idx="1"/>
          </p:nvPr>
        </p:nvPicPr>
        <p:blipFill>
          <a:blip r:embed="rId3" cstate="print"/>
          <a:stretch>
            <a:fillRect/>
          </a:stretch>
        </p:blipFill>
        <p:spPr>
          <a:xfrm>
            <a:off x="812800" y="2781300"/>
            <a:ext cx="3556000" cy="2514600"/>
          </a:xfrm>
          <a:noFill/>
        </p:spPr>
      </p:pic>
      <p:sp>
        <p:nvSpPr>
          <p:cNvPr id="24579" name="Rectangle 4"/>
          <p:cNvSpPr>
            <a:spLocks noGrp="1" noChangeArrowheads="1"/>
          </p:cNvSpPr>
          <p:nvPr>
            <p:ph type="body" sz="half" idx="2"/>
          </p:nvPr>
        </p:nvSpPr>
        <p:spPr/>
        <p:txBody>
          <a:bodyPr/>
          <a:lstStyle/>
          <a:p>
            <a:pPr eaLnBrk="1" hangingPunct="1">
              <a:lnSpc>
                <a:spcPct val="90000"/>
              </a:lnSpc>
            </a:pPr>
            <a:r>
              <a:rPr lang="en-US" sz="2800" dirty="0" smtClean="0">
                <a:latin typeface="Tahoma" pitchFamily="34" charset="0"/>
              </a:rPr>
              <a:t>May 5, 2013</a:t>
            </a:r>
          </a:p>
          <a:p>
            <a:pPr eaLnBrk="1" hangingPunct="1">
              <a:lnSpc>
                <a:spcPct val="90000"/>
              </a:lnSpc>
            </a:pPr>
            <a:r>
              <a:rPr lang="en-US" sz="2800" dirty="0" smtClean="0">
                <a:latin typeface="Tahoma" pitchFamily="34" charset="0"/>
              </a:rPr>
              <a:t>General admission tickets-$40</a:t>
            </a:r>
          </a:p>
          <a:p>
            <a:pPr eaLnBrk="1" hangingPunct="1">
              <a:lnSpc>
                <a:spcPct val="90000"/>
              </a:lnSpc>
            </a:pPr>
            <a:r>
              <a:rPr lang="en-US" sz="2800" dirty="0" smtClean="0">
                <a:latin typeface="Tahoma" pitchFamily="34" charset="0"/>
              </a:rPr>
              <a:t>Grandstand or Millionaire’s Row tickets--officially sold out, but can be purchased through brokers. </a:t>
            </a:r>
            <a:r>
              <a:rPr lang="en-US" sz="2800" smtClean="0">
                <a:latin typeface="Tahoma" pitchFamily="34" charset="0"/>
              </a:rPr>
              <a:t>Good </a:t>
            </a:r>
            <a:r>
              <a:rPr lang="en-US" sz="2800" dirty="0" smtClean="0">
                <a:latin typeface="Tahoma" pitchFamily="34" charset="0"/>
              </a:rPr>
              <a:t>luck!!</a:t>
            </a:r>
          </a:p>
        </p:txBody>
      </p:sp>
    </p:spTree>
  </p:cSld>
  <p:clrMapOvr>
    <a:masterClrMapping/>
  </p:clrMapOvr>
  <p:transition spd="slow">
    <p:dissolve/>
    <p:sndAc>
      <p:stSnd>
        <p:snd r:embed="rId2" name="Firstcal.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3400" y="990600"/>
            <a:ext cx="8153400" cy="1190625"/>
          </a:xfrm>
          <a:prstGeom prst="rect">
            <a:avLst/>
          </a:prstGeom>
          <a:noFill/>
          <a:ln w="9525">
            <a:noFill/>
            <a:miter lim="800000"/>
            <a:headEnd/>
            <a:tailEnd/>
          </a:ln>
        </p:spPr>
        <p:txBody>
          <a:bodyPr>
            <a:spAutoFit/>
          </a:bodyPr>
          <a:lstStyle/>
          <a:p>
            <a:pPr algn="ctr">
              <a:spcBef>
                <a:spcPct val="50000"/>
              </a:spcBef>
            </a:pPr>
            <a:r>
              <a:rPr lang="en-US" sz="3600" b="0">
                <a:solidFill>
                  <a:schemeClr val="tx2"/>
                </a:solidFill>
                <a:latin typeface="Californian FB" pitchFamily="18" charset="0"/>
              </a:rPr>
              <a:t>WHO WILL WEAR THE GARLAND OF ROSES THIS YEAR?</a:t>
            </a:r>
          </a:p>
        </p:txBody>
      </p:sp>
      <p:sp>
        <p:nvSpPr>
          <p:cNvPr id="26627" name="Text Box 8"/>
          <p:cNvSpPr txBox="1">
            <a:spLocks noChangeArrowheads="1"/>
          </p:cNvSpPr>
          <p:nvPr/>
        </p:nvSpPr>
        <p:spPr bwMode="auto">
          <a:xfrm>
            <a:off x="6096000" y="5029200"/>
            <a:ext cx="2209800" cy="461665"/>
          </a:xfrm>
          <a:prstGeom prst="rect">
            <a:avLst/>
          </a:prstGeom>
          <a:noFill/>
          <a:ln w="9525">
            <a:noFill/>
            <a:miter lim="800000"/>
            <a:headEnd/>
            <a:tailEnd/>
          </a:ln>
        </p:spPr>
        <p:txBody>
          <a:bodyPr wrap="square">
            <a:spAutoFit/>
          </a:bodyPr>
          <a:lstStyle/>
          <a:p>
            <a:pPr algn="ctr">
              <a:spcBef>
                <a:spcPct val="50000"/>
              </a:spcBef>
            </a:pPr>
            <a:r>
              <a:rPr lang="en-US" b="0" dirty="0" smtClean="0"/>
              <a:t>Revolutionary?</a:t>
            </a:r>
            <a:endParaRPr lang="en-US" b="0" dirty="0"/>
          </a:p>
        </p:txBody>
      </p:sp>
      <p:sp>
        <p:nvSpPr>
          <p:cNvPr id="26628" name="Text Box 9"/>
          <p:cNvSpPr txBox="1">
            <a:spLocks noChangeArrowheads="1"/>
          </p:cNvSpPr>
          <p:nvPr/>
        </p:nvSpPr>
        <p:spPr bwMode="auto">
          <a:xfrm>
            <a:off x="3505200" y="4876800"/>
            <a:ext cx="2209800" cy="461665"/>
          </a:xfrm>
          <a:prstGeom prst="rect">
            <a:avLst/>
          </a:prstGeom>
          <a:noFill/>
          <a:ln w="9525">
            <a:noFill/>
            <a:miter lim="800000"/>
            <a:headEnd/>
            <a:tailEnd/>
          </a:ln>
        </p:spPr>
        <p:txBody>
          <a:bodyPr wrap="square">
            <a:spAutoFit/>
          </a:bodyPr>
          <a:lstStyle/>
          <a:p>
            <a:pPr algn="ctr">
              <a:spcBef>
                <a:spcPct val="50000"/>
              </a:spcBef>
            </a:pPr>
            <a:r>
              <a:rPr lang="en-US" b="0" dirty="0" smtClean="0"/>
              <a:t>Verrazano?</a:t>
            </a:r>
            <a:endParaRPr lang="en-US" b="0" dirty="0">
              <a:latin typeface="Times New Roman" charset="0"/>
            </a:endParaRPr>
          </a:p>
        </p:txBody>
      </p:sp>
      <p:sp>
        <p:nvSpPr>
          <p:cNvPr id="26629" name="Text Box 10"/>
          <p:cNvSpPr txBox="1">
            <a:spLocks noChangeArrowheads="1"/>
          </p:cNvSpPr>
          <p:nvPr/>
        </p:nvSpPr>
        <p:spPr bwMode="auto">
          <a:xfrm>
            <a:off x="457200" y="4800600"/>
            <a:ext cx="2514600" cy="461963"/>
          </a:xfrm>
          <a:prstGeom prst="rect">
            <a:avLst/>
          </a:prstGeom>
          <a:noFill/>
          <a:ln w="9525">
            <a:noFill/>
            <a:miter lim="800000"/>
            <a:headEnd/>
            <a:tailEnd/>
          </a:ln>
        </p:spPr>
        <p:txBody>
          <a:bodyPr>
            <a:spAutoFit/>
          </a:bodyPr>
          <a:lstStyle/>
          <a:p>
            <a:pPr algn="ctr">
              <a:spcBef>
                <a:spcPct val="50000"/>
              </a:spcBef>
            </a:pPr>
            <a:r>
              <a:rPr lang="en-US" b="0" dirty="0" smtClean="0"/>
              <a:t>Charming Kitten?</a:t>
            </a:r>
            <a:endParaRPr lang="en-US" b="0" dirty="0"/>
          </a:p>
        </p:txBody>
      </p:sp>
      <p:pic>
        <p:nvPicPr>
          <p:cNvPr id="12" name="Picture 11" descr="charming kitten.jpg"/>
          <p:cNvPicPr>
            <a:picLocks noChangeAspect="1"/>
          </p:cNvPicPr>
          <p:nvPr/>
        </p:nvPicPr>
        <p:blipFill>
          <a:blip r:embed="rId2" cstate="print"/>
          <a:stretch>
            <a:fillRect/>
          </a:stretch>
        </p:blipFill>
        <p:spPr>
          <a:xfrm>
            <a:off x="533400" y="2514600"/>
            <a:ext cx="2390775" cy="1914525"/>
          </a:xfrm>
          <a:prstGeom prst="rect">
            <a:avLst/>
          </a:prstGeom>
        </p:spPr>
      </p:pic>
      <p:pic>
        <p:nvPicPr>
          <p:cNvPr id="13" name="Picture 12" descr="verrazano.jpg"/>
          <p:cNvPicPr>
            <a:picLocks noChangeAspect="1"/>
          </p:cNvPicPr>
          <p:nvPr/>
        </p:nvPicPr>
        <p:blipFill>
          <a:blip r:embed="rId3" cstate="print"/>
          <a:stretch>
            <a:fillRect/>
          </a:stretch>
        </p:blipFill>
        <p:spPr>
          <a:xfrm>
            <a:off x="3448050" y="2414587"/>
            <a:ext cx="2247900" cy="2028825"/>
          </a:xfrm>
          <a:prstGeom prst="rect">
            <a:avLst/>
          </a:prstGeom>
        </p:spPr>
      </p:pic>
      <p:pic>
        <p:nvPicPr>
          <p:cNvPr id="14" name="Picture 13" descr="revo.jpg"/>
          <p:cNvPicPr>
            <a:picLocks noChangeAspect="1"/>
          </p:cNvPicPr>
          <p:nvPr/>
        </p:nvPicPr>
        <p:blipFill>
          <a:blip r:embed="rId4" cstate="print"/>
          <a:stretch>
            <a:fillRect/>
          </a:stretch>
        </p:blipFill>
        <p:spPr>
          <a:xfrm>
            <a:off x="6096000" y="2514600"/>
            <a:ext cx="2143125" cy="1905000"/>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b="0">
                <a:solidFill>
                  <a:schemeClr val="tx2"/>
                </a:solidFill>
                <a:latin typeface="Californian FB" pitchFamily="18" charset="0"/>
              </a:rPr>
              <a:t>Credits</a:t>
            </a:r>
          </a:p>
        </p:txBody>
      </p:sp>
      <p:sp>
        <p:nvSpPr>
          <p:cNvPr id="27651" name="Rectangle 1027"/>
          <p:cNvSpPr>
            <a:spLocks noChangeArrowheads="1"/>
          </p:cNvSpPr>
          <p:nvPr/>
        </p:nvSpPr>
        <p:spPr bwMode="auto">
          <a:xfrm>
            <a:off x="457200" y="1981200"/>
            <a:ext cx="4343400" cy="4114800"/>
          </a:xfrm>
          <a:prstGeom prst="rect">
            <a:avLst/>
          </a:prstGeom>
          <a:noFill/>
          <a:ln w="9525">
            <a:noFill/>
            <a:miter lim="800000"/>
            <a:headEnd/>
            <a:tailEnd/>
          </a:ln>
        </p:spPr>
        <p:txBody>
          <a:bodyPr/>
          <a:lstStyle/>
          <a:p>
            <a:pPr marL="342900" indent="-342900">
              <a:spcBef>
                <a:spcPct val="20000"/>
              </a:spcBef>
              <a:buFontTx/>
              <a:buChar char="•"/>
            </a:pPr>
            <a:r>
              <a:rPr lang="en-US" sz="2000" b="0" dirty="0"/>
              <a:t>Information and pictures taken from </a:t>
            </a:r>
            <a:r>
              <a:rPr lang="en-US" sz="2000" b="0" u="sng" dirty="0" smtClean="0"/>
              <a:t>churchilldowns.com</a:t>
            </a:r>
            <a:r>
              <a:rPr lang="en-US" sz="2000" b="0" dirty="0" smtClean="0"/>
              <a:t>; whas11.com;  courierjournal.com; racing.bloodhorse.com; </a:t>
            </a:r>
            <a:r>
              <a:rPr lang="en-US" sz="2000" b="0" u="sng" dirty="0" smtClean="0"/>
              <a:t>kdf.org</a:t>
            </a:r>
            <a:r>
              <a:rPr lang="en-US" sz="2000" b="0" dirty="0"/>
              <a:t>;</a:t>
            </a:r>
            <a:r>
              <a:rPr lang="en-US" sz="2000" b="0" dirty="0" smtClean="0"/>
              <a:t> youtube.com; </a:t>
            </a:r>
            <a:r>
              <a:rPr lang="en-US" sz="2000" b="0" u="sng" dirty="0" smtClean="0"/>
              <a:t>derbymuseum.org; z6mag.com; hatsrcool.com; sportsillustrated.cnn.com; horseracing.about.com</a:t>
            </a:r>
            <a:r>
              <a:rPr lang="en-US" sz="2000" b="0" dirty="0" smtClean="0"/>
              <a:t> and </a:t>
            </a:r>
            <a:r>
              <a:rPr lang="en-US" sz="2000" b="0" u="sng" dirty="0" smtClean="0"/>
              <a:t>louisville.about.com.</a:t>
            </a:r>
            <a:endParaRPr lang="en-US" sz="2000" b="0" u="sng" dirty="0"/>
          </a:p>
        </p:txBody>
      </p:sp>
      <p:sp>
        <p:nvSpPr>
          <p:cNvPr id="27652" name="Rectangle 1028"/>
          <p:cNvSpPr>
            <a:spLocks noChangeArrowheads="1"/>
          </p:cNvSpPr>
          <p:nvPr/>
        </p:nvSpPr>
        <p:spPr bwMode="auto">
          <a:xfrm>
            <a:off x="46482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b="0" dirty="0"/>
              <a:t>Presentation created by Tracy Taylor and adapted by Becky Stephens, </a:t>
            </a:r>
            <a:r>
              <a:rPr lang="en-US" sz="2800" b="0" dirty="0" err="1"/>
              <a:t>Darlah</a:t>
            </a:r>
            <a:r>
              <a:rPr lang="en-US" sz="2800" b="0" dirty="0"/>
              <a:t> Carman, Allison </a:t>
            </a:r>
            <a:r>
              <a:rPr lang="en-US" sz="2800" b="0" dirty="0" err="1"/>
              <a:t>Doutaz</a:t>
            </a:r>
            <a:r>
              <a:rPr lang="en-US" sz="2800" b="0" dirty="0"/>
              <a:t>, and </a:t>
            </a:r>
            <a:r>
              <a:rPr lang="en-US" sz="2800" b="0" dirty="0" err="1"/>
              <a:t>Suzannah</a:t>
            </a:r>
            <a:r>
              <a:rPr lang="en-US" sz="2800" b="0" dirty="0"/>
              <a:t> Whitfield.</a:t>
            </a:r>
          </a:p>
        </p:txBody>
      </p:sp>
    </p:spTree>
  </p:cSld>
  <p:clrMapOvr>
    <a:masterClrMapping/>
  </p:clrMapOvr>
  <p:transition spd="slow">
    <p:fade thruBlk="1"/>
    <p:sndAc>
      <p:stSnd>
        <p:snd r:embed="rId3" name="projctor.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swhit\Local Settings\Temporary Internet Files\Content.IE5\U04VZOOL\MC900127790[1].wmf">
            <a:hlinkClick r:id="rId2"/>
          </p:cNvPr>
          <p:cNvPicPr>
            <a:picLocks noChangeAspect="1" noChangeArrowheads="1"/>
          </p:cNvPicPr>
          <p:nvPr/>
        </p:nvPicPr>
        <p:blipFill>
          <a:blip r:embed="rId3" cstate="print"/>
          <a:srcRect/>
          <a:stretch>
            <a:fillRect/>
          </a:stretch>
        </p:blipFill>
        <p:spPr bwMode="auto">
          <a:xfrm>
            <a:off x="457200" y="304800"/>
            <a:ext cx="3173994" cy="3210901"/>
          </a:xfrm>
          <a:prstGeom prst="rect">
            <a:avLst/>
          </a:prstGeom>
          <a:noFill/>
        </p:spPr>
      </p:pic>
      <p:pic>
        <p:nvPicPr>
          <p:cNvPr id="1028" name="Picture 4" descr="C:\Documents and Settings\swhit\Local Settings\Temporary Internet Files\Content.IE5\SMJK7OJO\MC900231251[1].wmf"/>
          <p:cNvPicPr>
            <a:picLocks noChangeAspect="1" noChangeArrowheads="1"/>
          </p:cNvPicPr>
          <p:nvPr/>
        </p:nvPicPr>
        <p:blipFill>
          <a:blip r:embed="rId4" cstate="print"/>
          <a:srcRect/>
          <a:stretch>
            <a:fillRect/>
          </a:stretch>
        </p:blipFill>
        <p:spPr bwMode="auto">
          <a:xfrm>
            <a:off x="6274051" y="4419600"/>
            <a:ext cx="2869949" cy="2145671"/>
          </a:xfrm>
          <a:prstGeom prst="rect">
            <a:avLst/>
          </a:prstGeom>
          <a:noFill/>
        </p:spPr>
      </p:pic>
      <p:pic>
        <p:nvPicPr>
          <p:cNvPr id="1029" name="Picture 5" descr="C:\Documents and Settings\swhit\Local Settings\Temporary Internet Files\Content.IE5\N720H6AJ\MP900362714[1].jpg"/>
          <p:cNvPicPr>
            <a:picLocks noChangeAspect="1" noChangeArrowheads="1"/>
          </p:cNvPicPr>
          <p:nvPr/>
        </p:nvPicPr>
        <p:blipFill>
          <a:blip r:embed="rId5" cstate="print"/>
          <a:srcRect/>
          <a:stretch>
            <a:fillRect/>
          </a:stretch>
        </p:blipFill>
        <p:spPr bwMode="auto">
          <a:xfrm>
            <a:off x="5257800" y="457200"/>
            <a:ext cx="3657600" cy="1828800"/>
          </a:xfrm>
          <a:prstGeom prst="rect">
            <a:avLst/>
          </a:prstGeom>
          <a:noFill/>
        </p:spPr>
      </p:pic>
      <p:pic>
        <p:nvPicPr>
          <p:cNvPr id="1030" name="Picture 6" descr="C:\Documents and Settings\swhit\Local Settings\Temporary Internet Files\Content.IE5\U04VZOOL\MC900436970[1].wmf"/>
          <p:cNvPicPr>
            <a:picLocks noChangeAspect="1" noChangeArrowheads="1"/>
          </p:cNvPicPr>
          <p:nvPr/>
        </p:nvPicPr>
        <p:blipFill>
          <a:blip r:embed="rId6" cstate="print"/>
          <a:srcRect/>
          <a:stretch>
            <a:fillRect/>
          </a:stretch>
        </p:blipFill>
        <p:spPr bwMode="auto">
          <a:xfrm>
            <a:off x="914400" y="4038600"/>
            <a:ext cx="2762769" cy="2465388"/>
          </a:xfrm>
          <a:prstGeom prst="rect">
            <a:avLst/>
          </a:prstGeom>
          <a:noFill/>
        </p:spPr>
      </p:pic>
      <p:sp>
        <p:nvSpPr>
          <p:cNvPr id="7" name="Rectangle 6"/>
          <p:cNvSpPr/>
          <p:nvPr/>
        </p:nvSpPr>
        <p:spPr>
          <a:xfrm>
            <a:off x="2286000" y="3657600"/>
            <a:ext cx="4572000" cy="461665"/>
          </a:xfrm>
          <a:prstGeom prst="rect">
            <a:avLst/>
          </a:prstGeom>
        </p:spPr>
        <p:txBody>
          <a:bodyPr>
            <a:spAutoFit/>
          </a:bodyPr>
          <a:lstStyle/>
          <a:p>
            <a:r>
              <a:rPr lang="en-US" dirty="0" smtClean="0">
                <a:hlinkClick r:id="rId7"/>
              </a:rPr>
              <a:t>My Old Kentucky Home</a:t>
            </a: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latin typeface="Felix Titling" pitchFamily="82" charset="0"/>
              </a:rPr>
              <a:t>THE RACE</a:t>
            </a:r>
          </a:p>
        </p:txBody>
      </p:sp>
      <p:sp>
        <p:nvSpPr>
          <p:cNvPr id="4099" name="Rectangle 4"/>
          <p:cNvSpPr>
            <a:spLocks noGrp="1" noChangeArrowheads="1"/>
          </p:cNvSpPr>
          <p:nvPr>
            <p:ph type="body" sz="half" idx="2"/>
          </p:nvPr>
        </p:nvSpPr>
        <p:spPr/>
        <p:txBody>
          <a:bodyPr>
            <a:normAutofit/>
          </a:bodyPr>
          <a:lstStyle/>
          <a:p>
            <a:pPr eaLnBrk="1" hangingPunct="1"/>
            <a:r>
              <a:rPr lang="en-US" sz="2800" dirty="0" smtClean="0">
                <a:latin typeface="Tahoma" pitchFamily="34" charset="0"/>
              </a:rPr>
              <a:t>The horses race for 1 ¼ miles which takes about 2 minutes.</a:t>
            </a:r>
          </a:p>
          <a:p>
            <a:pPr eaLnBrk="1" hangingPunct="1">
              <a:buFontTx/>
              <a:buNone/>
            </a:pPr>
            <a:endParaRPr lang="en-US" sz="2800" dirty="0" smtClean="0">
              <a:latin typeface="Tahoma" pitchFamily="34" charset="0"/>
            </a:endParaRPr>
          </a:p>
          <a:p>
            <a:pPr eaLnBrk="1" hangingPunct="1"/>
            <a:r>
              <a:rPr lang="en-US" sz="2800" dirty="0" smtClean="0">
                <a:latin typeface="Tahoma" pitchFamily="34" charset="0"/>
              </a:rPr>
              <a:t>The Kentucky Derby is sometimes called the “most exciting two minutes in sports”.</a:t>
            </a:r>
          </a:p>
        </p:txBody>
      </p:sp>
      <p:pic>
        <p:nvPicPr>
          <p:cNvPr id="6" name="ClipArt Placeholder 5" descr="gate.jpg"/>
          <p:cNvPicPr>
            <a:picLocks noGrp="1" noChangeAspect="1"/>
          </p:cNvPicPr>
          <p:nvPr>
            <p:ph type="clipArt" sz="half" idx="1"/>
          </p:nvPr>
        </p:nvPicPr>
        <p:blipFill>
          <a:blip r:embed="rId3" cstate="print"/>
          <a:stretch>
            <a:fillRect/>
          </a:stretch>
        </p:blipFill>
        <p:spPr>
          <a:xfrm>
            <a:off x="381000" y="2895600"/>
            <a:ext cx="4038600" cy="2209800"/>
          </a:xfrm>
        </p:spPr>
      </p:pic>
    </p:spTree>
  </p:cSld>
  <p:clrMapOvr>
    <a:masterClrMapping/>
  </p:clrMapOvr>
  <p:transition spd="slow">
    <p:split orient="vert" dir="in"/>
    <p:sndAc>
      <p:stSnd>
        <p:snd r:embed="rId2" name="hors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latin typeface="Felix Titling" pitchFamily="82" charset="0"/>
              </a:rPr>
              <a:t>THE RACE</a:t>
            </a:r>
          </a:p>
        </p:txBody>
      </p:sp>
      <p:sp>
        <p:nvSpPr>
          <p:cNvPr id="5123" name="Rectangle 3"/>
          <p:cNvSpPr>
            <a:spLocks noGrp="1" noChangeArrowheads="1"/>
          </p:cNvSpPr>
          <p:nvPr>
            <p:ph type="body" sz="half" idx="1"/>
          </p:nvPr>
        </p:nvSpPr>
        <p:spPr>
          <a:xfrm>
            <a:off x="381000" y="1600200"/>
            <a:ext cx="8077200" cy="2895600"/>
          </a:xfrm>
        </p:spPr>
        <p:txBody>
          <a:bodyPr/>
          <a:lstStyle/>
          <a:p>
            <a:pPr algn="ctr">
              <a:buNone/>
            </a:pPr>
            <a:r>
              <a:rPr lang="en-US" sz="2800" dirty="0" smtClean="0">
                <a:latin typeface="Tahoma" pitchFamily="34" charset="0"/>
              </a:rPr>
              <a:t>All horses that run in the Derby are 3 year old horses. Most horses in the Kentucky Derby are colts (young male horses), but fillies (young female horses) do sometimes run. Only three fillies have won. Each colt must carry 126 pounds.  Each filly must carry 121 pounds. </a:t>
            </a:r>
          </a:p>
        </p:txBody>
      </p:sp>
      <p:pic>
        <p:nvPicPr>
          <p:cNvPr id="5124" name="Picture 9" descr="horseracinghome"/>
          <p:cNvPicPr>
            <a:picLocks noChangeAspect="1" noChangeArrowheads="1"/>
          </p:cNvPicPr>
          <p:nvPr/>
        </p:nvPicPr>
        <p:blipFill>
          <a:blip r:embed="rId3" cstate="print"/>
          <a:srcRect/>
          <a:stretch>
            <a:fillRect/>
          </a:stretch>
        </p:blipFill>
        <p:spPr bwMode="auto">
          <a:xfrm>
            <a:off x="1752600" y="4191000"/>
            <a:ext cx="5600700" cy="2209800"/>
          </a:xfrm>
          <a:prstGeom prst="rect">
            <a:avLst/>
          </a:prstGeom>
          <a:noFill/>
          <a:ln w="9525">
            <a:noFill/>
            <a:miter lim="800000"/>
            <a:headEnd/>
            <a:tailEnd/>
          </a:ln>
        </p:spPr>
      </p:pic>
    </p:spTree>
  </p:cSld>
  <p:clrMapOvr>
    <a:masterClrMapping/>
  </p:clrMapOvr>
  <p:transition spd="slow">
    <p:strips dir="ld"/>
    <p:sndAc>
      <p:stSnd>
        <p:snd r:embed="rId2" name="hor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latin typeface="Felix Titling" pitchFamily="82" charset="0"/>
              </a:rPr>
              <a:t>JOCKEYS</a:t>
            </a:r>
          </a:p>
        </p:txBody>
      </p:sp>
      <p:pic>
        <p:nvPicPr>
          <p:cNvPr id="7172" name="Picture 9" descr="Jockeys"/>
          <p:cNvPicPr>
            <a:picLocks noGrp="1" noChangeAspect="1" noChangeArrowheads="1"/>
          </p:cNvPicPr>
          <p:nvPr>
            <p:ph type="clipArt" sz="half" idx="1"/>
          </p:nvPr>
        </p:nvPicPr>
        <p:blipFill>
          <a:blip r:embed="rId3" cstate="print"/>
          <a:srcRect/>
          <a:stretch>
            <a:fillRect/>
          </a:stretch>
        </p:blipFill>
        <p:spPr>
          <a:xfrm>
            <a:off x="1066800" y="1752600"/>
            <a:ext cx="2695575" cy="4730750"/>
          </a:xfrm>
          <a:noFill/>
        </p:spPr>
      </p:pic>
      <p:sp>
        <p:nvSpPr>
          <p:cNvPr id="7171" name="Rectangle 4"/>
          <p:cNvSpPr>
            <a:spLocks noGrp="1" noChangeArrowheads="1"/>
          </p:cNvSpPr>
          <p:nvPr>
            <p:ph type="body" sz="half" idx="2"/>
          </p:nvPr>
        </p:nvSpPr>
        <p:spPr/>
        <p:txBody>
          <a:bodyPr>
            <a:normAutofit/>
          </a:bodyPr>
          <a:lstStyle/>
          <a:p>
            <a:pPr eaLnBrk="1" hangingPunct="1">
              <a:buFontTx/>
              <a:buNone/>
            </a:pPr>
            <a:r>
              <a:rPr lang="en-US" sz="2800" smtClean="0">
                <a:latin typeface="Tahoma" pitchFamily="34" charset="0"/>
              </a:rPr>
              <a:t>Each jockey weighs around 110 pounds.  Their equipment includes a saddle, whip, boots, safety helmet, goggles, and silks.  Each owner has a special silk design.</a:t>
            </a:r>
          </a:p>
          <a:p>
            <a:pPr eaLnBrk="1" hangingPunct="1"/>
            <a:endParaRPr lang="en-US" sz="2800" smtClean="0">
              <a:latin typeface="Tahoma" pitchFamily="34" charset="0"/>
            </a:endParaRPr>
          </a:p>
        </p:txBody>
      </p:sp>
    </p:spTree>
  </p:cSld>
  <p:clrMapOvr>
    <a:masterClrMapping/>
  </p:clrMapOvr>
  <p:transition spd="slow">
    <p:pull dir="u"/>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BHX silk"/>
          <p:cNvPicPr>
            <a:picLocks noChangeAspect="1" noChangeArrowheads="1"/>
          </p:cNvPicPr>
          <p:nvPr/>
        </p:nvPicPr>
        <p:blipFill>
          <a:blip r:embed="rId2" cstate="print"/>
          <a:srcRect/>
          <a:stretch>
            <a:fillRect/>
          </a:stretch>
        </p:blipFill>
        <p:spPr bwMode="auto">
          <a:xfrm>
            <a:off x="838200" y="762000"/>
            <a:ext cx="1908175" cy="2525713"/>
          </a:xfrm>
          <a:prstGeom prst="rect">
            <a:avLst/>
          </a:prstGeom>
          <a:noFill/>
          <a:ln w="9525">
            <a:noFill/>
            <a:miter lim="800000"/>
            <a:headEnd/>
            <a:tailEnd/>
          </a:ln>
        </p:spPr>
      </p:pic>
      <p:pic>
        <p:nvPicPr>
          <p:cNvPr id="8195" name="Picture 4" descr="CK1X silk"/>
          <p:cNvPicPr>
            <a:picLocks noChangeAspect="1" noChangeArrowheads="1"/>
          </p:cNvPicPr>
          <p:nvPr/>
        </p:nvPicPr>
        <p:blipFill>
          <a:blip r:embed="rId3" cstate="print"/>
          <a:srcRect/>
          <a:stretch>
            <a:fillRect/>
          </a:stretch>
        </p:blipFill>
        <p:spPr bwMode="auto">
          <a:xfrm>
            <a:off x="3276600" y="685800"/>
            <a:ext cx="2513013" cy="2895600"/>
          </a:xfrm>
          <a:prstGeom prst="rect">
            <a:avLst/>
          </a:prstGeom>
          <a:noFill/>
          <a:ln w="9525">
            <a:noFill/>
            <a:miter lim="800000"/>
            <a:headEnd/>
            <a:tailEnd/>
          </a:ln>
        </p:spPr>
      </p:pic>
      <p:pic>
        <p:nvPicPr>
          <p:cNvPr id="8196" name="Picture 5" descr="M1X silk"/>
          <p:cNvPicPr>
            <a:picLocks noChangeAspect="1" noChangeArrowheads="1"/>
          </p:cNvPicPr>
          <p:nvPr/>
        </p:nvPicPr>
        <p:blipFill>
          <a:blip r:embed="rId4" cstate="print"/>
          <a:srcRect/>
          <a:stretch>
            <a:fillRect/>
          </a:stretch>
        </p:blipFill>
        <p:spPr bwMode="auto">
          <a:xfrm>
            <a:off x="6248400" y="609600"/>
            <a:ext cx="2582863" cy="2514600"/>
          </a:xfrm>
          <a:prstGeom prst="rect">
            <a:avLst/>
          </a:prstGeom>
          <a:noFill/>
          <a:ln w="9525">
            <a:noFill/>
            <a:miter lim="800000"/>
            <a:headEnd/>
            <a:tailEnd/>
          </a:ln>
        </p:spPr>
      </p:pic>
      <p:pic>
        <p:nvPicPr>
          <p:cNvPr id="8197" name="Picture 6" descr="butterfly silk"/>
          <p:cNvPicPr>
            <a:picLocks noChangeAspect="1" noChangeArrowheads="1"/>
          </p:cNvPicPr>
          <p:nvPr/>
        </p:nvPicPr>
        <p:blipFill>
          <a:blip r:embed="rId5" cstate="print"/>
          <a:srcRect/>
          <a:stretch>
            <a:fillRect/>
          </a:stretch>
        </p:blipFill>
        <p:spPr bwMode="auto">
          <a:xfrm>
            <a:off x="304800" y="3657600"/>
            <a:ext cx="1292225" cy="1577975"/>
          </a:xfrm>
          <a:prstGeom prst="rect">
            <a:avLst/>
          </a:prstGeom>
          <a:noFill/>
          <a:ln w="9525">
            <a:noFill/>
            <a:miter lim="800000"/>
            <a:headEnd/>
            <a:tailEnd/>
          </a:ln>
        </p:spPr>
      </p:pic>
      <p:pic>
        <p:nvPicPr>
          <p:cNvPr id="8198" name="Picture 7" descr="Jockey Silks &amp; Products">
            <a:hlinkClick r:id="rId6"/>
          </p:cNvPr>
          <p:cNvPicPr>
            <a:picLocks noChangeAspect="1" noChangeArrowheads="1"/>
          </p:cNvPicPr>
          <p:nvPr/>
        </p:nvPicPr>
        <p:blipFill>
          <a:blip r:embed="rId7" cstate="print"/>
          <a:srcRect/>
          <a:stretch>
            <a:fillRect/>
          </a:stretch>
        </p:blipFill>
        <p:spPr bwMode="auto">
          <a:xfrm>
            <a:off x="1752600" y="4419600"/>
            <a:ext cx="1303338" cy="1782763"/>
          </a:xfrm>
          <a:prstGeom prst="rect">
            <a:avLst/>
          </a:prstGeom>
          <a:noFill/>
          <a:ln w="9525">
            <a:noFill/>
            <a:miter lim="800000"/>
            <a:headEnd/>
            <a:tailEnd/>
          </a:ln>
        </p:spPr>
      </p:pic>
      <p:pic>
        <p:nvPicPr>
          <p:cNvPr id="8199" name="Picture 8" descr="AM22x silk"/>
          <p:cNvPicPr>
            <a:picLocks noChangeAspect="1" noChangeArrowheads="1"/>
          </p:cNvPicPr>
          <p:nvPr/>
        </p:nvPicPr>
        <p:blipFill>
          <a:blip r:embed="rId8" cstate="print"/>
          <a:srcRect/>
          <a:stretch>
            <a:fillRect/>
          </a:stretch>
        </p:blipFill>
        <p:spPr bwMode="auto">
          <a:xfrm>
            <a:off x="3505200" y="4038600"/>
            <a:ext cx="2601913" cy="2819400"/>
          </a:xfrm>
          <a:prstGeom prst="rect">
            <a:avLst/>
          </a:prstGeom>
          <a:noFill/>
          <a:ln w="9525">
            <a:noFill/>
            <a:miter lim="800000"/>
            <a:headEnd/>
            <a:tailEnd/>
          </a:ln>
        </p:spPr>
      </p:pic>
      <p:pic>
        <p:nvPicPr>
          <p:cNvPr id="8200" name="Picture 9" descr="L1X silk"/>
          <p:cNvPicPr>
            <a:picLocks noChangeAspect="1" noChangeArrowheads="1"/>
          </p:cNvPicPr>
          <p:nvPr/>
        </p:nvPicPr>
        <p:blipFill>
          <a:blip r:embed="rId9" cstate="print"/>
          <a:srcRect/>
          <a:stretch>
            <a:fillRect/>
          </a:stretch>
        </p:blipFill>
        <p:spPr bwMode="auto">
          <a:xfrm>
            <a:off x="6705600" y="3810000"/>
            <a:ext cx="2079625" cy="2514600"/>
          </a:xfrm>
          <a:prstGeom prst="rect">
            <a:avLst/>
          </a:prstGeom>
          <a:noFill/>
          <a:ln w="9525">
            <a:noFill/>
            <a:miter lim="800000"/>
            <a:headEnd/>
            <a:tailEnd/>
          </a:ln>
        </p:spPr>
      </p:pic>
      <p:sp>
        <p:nvSpPr>
          <p:cNvPr id="8201" name="Rectangle 11"/>
          <p:cNvSpPr>
            <a:spLocks noGrp="1" noChangeArrowheads="1"/>
          </p:cNvSpPr>
          <p:nvPr>
            <p:ph type="title" idx="4294967295"/>
          </p:nvPr>
        </p:nvSpPr>
        <p:spPr>
          <a:xfrm>
            <a:off x="0" y="0"/>
            <a:ext cx="7772400" cy="762000"/>
          </a:xfrm>
        </p:spPr>
        <p:txBody>
          <a:bodyPr>
            <a:normAutofit fontScale="90000"/>
          </a:bodyPr>
          <a:lstStyle/>
          <a:p>
            <a:pPr eaLnBrk="1" hangingPunct="1"/>
            <a:r>
              <a:rPr lang="en-US" smtClean="0">
                <a:latin typeface="Felix Titling" pitchFamily="82" charset="0"/>
              </a:rPr>
              <a:t>Jockey Silks</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latin typeface="Felix Titling" pitchFamily="82" charset="0"/>
              </a:rPr>
              <a:t>RUN FOR THE ROSES</a:t>
            </a:r>
          </a:p>
        </p:txBody>
      </p:sp>
      <p:pic>
        <p:nvPicPr>
          <p:cNvPr id="9220" name="Picture 11" descr="040501_smarty_jones_hmed"/>
          <p:cNvPicPr>
            <a:picLocks noGrp="1" noChangeAspect="1" noChangeArrowheads="1"/>
          </p:cNvPicPr>
          <p:nvPr>
            <p:ph type="clipArt" sz="half" idx="1"/>
          </p:nvPr>
        </p:nvPicPr>
        <p:blipFill>
          <a:blip r:embed="rId3" cstate="print"/>
          <a:srcRect/>
          <a:stretch>
            <a:fillRect/>
          </a:stretch>
        </p:blipFill>
        <p:spPr>
          <a:xfrm>
            <a:off x="609600" y="2133600"/>
            <a:ext cx="4191000" cy="3781425"/>
          </a:xfrm>
          <a:noFill/>
        </p:spPr>
      </p:pic>
      <p:sp>
        <p:nvSpPr>
          <p:cNvPr id="9219" name="Rectangle 4"/>
          <p:cNvSpPr>
            <a:spLocks noGrp="1" noChangeArrowheads="1"/>
          </p:cNvSpPr>
          <p:nvPr>
            <p:ph type="body" sz="half" idx="2"/>
          </p:nvPr>
        </p:nvSpPr>
        <p:spPr>
          <a:xfrm>
            <a:off x="5486400" y="1828800"/>
            <a:ext cx="3276600" cy="4267200"/>
          </a:xfrm>
        </p:spPr>
        <p:txBody>
          <a:bodyPr/>
          <a:lstStyle/>
          <a:p>
            <a:pPr eaLnBrk="1" hangingPunct="1">
              <a:lnSpc>
                <a:spcPct val="90000"/>
              </a:lnSpc>
              <a:buFontTx/>
              <a:buNone/>
            </a:pPr>
            <a:r>
              <a:rPr lang="en-US" sz="2400" dirty="0" smtClean="0">
                <a:latin typeface="Tahoma" pitchFamily="34" charset="0"/>
                <a:cs typeface="Tahoma" pitchFamily="34" charset="0"/>
              </a:rPr>
              <a:t>The winning horse of the Kentucky Derby receives a garland of red roses, a “purse”,  and a solid gold trophy worth $100,000. </a:t>
            </a:r>
          </a:p>
        </p:txBody>
      </p:sp>
    </p:spTree>
  </p:cSld>
  <p:clrMapOvr>
    <a:masterClrMapping/>
  </p:clrMapOvr>
  <p:transition spd="slow">
    <p:randomBar/>
    <p:sndAc>
      <p:stSnd>
        <p:snd r:embed="rId2" name="applaus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09600"/>
            <a:ext cx="7772400" cy="914400"/>
          </a:xfrm>
        </p:spPr>
        <p:txBody>
          <a:bodyPr/>
          <a:lstStyle/>
          <a:p>
            <a:r>
              <a:rPr lang="en-US" dirty="0" smtClean="0">
                <a:latin typeface="Felix Titling" pitchFamily="82" charset="0"/>
              </a:rPr>
              <a:t>TROPHY</a:t>
            </a:r>
          </a:p>
        </p:txBody>
      </p:sp>
      <p:sp>
        <p:nvSpPr>
          <p:cNvPr id="10243" name="Text Placeholder 3"/>
          <p:cNvSpPr>
            <a:spLocks noGrp="1"/>
          </p:cNvSpPr>
          <p:nvPr>
            <p:ph type="body" sz="half" idx="2"/>
          </p:nvPr>
        </p:nvSpPr>
        <p:spPr/>
        <p:txBody>
          <a:bodyPr/>
          <a:lstStyle/>
          <a:p>
            <a:pPr>
              <a:buFontTx/>
              <a:buNone/>
            </a:pPr>
            <a:r>
              <a:rPr lang="en-US" sz="1800" dirty="0" smtClean="0">
                <a:latin typeface="Tahoma" pitchFamily="34" charset="0"/>
                <a:cs typeface="Tahoma" pitchFamily="34" charset="0"/>
              </a:rPr>
              <a:t>Since 1975 the trophy has been created by New England Sterling located in North Attleboro, Mass. The trophy, which is topped by an 18-karat gold horse and rider, includes horseshoe shaped handles, is 22 inches tall and weighs 56 ounces, excluding its jade base. The entire trophy is handcrafted with the exception of the horse and rider that are both cast from a mold. </a:t>
            </a:r>
          </a:p>
        </p:txBody>
      </p:sp>
      <p:pic>
        <p:nvPicPr>
          <p:cNvPr id="10244" name="Picture 13" descr="kentucky-derby"/>
          <p:cNvPicPr>
            <a:picLocks noChangeAspect="1" noChangeArrowheads="1"/>
          </p:cNvPicPr>
          <p:nvPr/>
        </p:nvPicPr>
        <p:blipFill>
          <a:blip r:embed="rId2" cstate="print"/>
          <a:srcRect/>
          <a:stretch>
            <a:fillRect/>
          </a:stretch>
        </p:blipFill>
        <p:spPr bwMode="auto">
          <a:xfrm>
            <a:off x="609600" y="1524000"/>
            <a:ext cx="2971800" cy="47259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914400"/>
            <a:ext cx="7772400" cy="1676400"/>
          </a:xfrm>
        </p:spPr>
        <p:txBody>
          <a:bodyPr>
            <a:normAutofit fontScale="90000"/>
          </a:bodyPr>
          <a:lstStyle/>
          <a:p>
            <a:pPr eaLnBrk="1" hangingPunct="1"/>
            <a:r>
              <a:rPr lang="en-US" sz="1600" dirty="0" smtClean="0">
                <a:solidFill>
                  <a:schemeClr val="tx1"/>
                </a:solidFill>
                <a:latin typeface="Tahoma" pitchFamily="34" charset="0"/>
                <a:cs typeface="Tahoma" pitchFamily="34" charset="0"/>
              </a:rPr>
              <a:t>Florists from Kroger work on the garland of roses on Derby Eve.  The public is invited to watch.</a:t>
            </a:r>
            <a:r>
              <a:rPr lang="en-US" sz="1600" dirty="0" smtClean="0">
                <a:latin typeface="Tahoma" pitchFamily="34" charset="0"/>
                <a:cs typeface="Tahoma" pitchFamily="34" charset="0"/>
              </a:rPr>
              <a:t> </a:t>
            </a:r>
            <a:r>
              <a:rPr lang="en-US" sz="1600" dirty="0" smtClean="0">
                <a:solidFill>
                  <a:schemeClr val="tx1"/>
                </a:solidFill>
                <a:latin typeface="Tahoma" pitchFamily="34" charset="0"/>
                <a:cs typeface="Tahoma" pitchFamily="34" charset="0"/>
              </a:rPr>
              <a:t>Each year, a garland of 554 red roses is sewn into a green satin backing with the seal of the Commonwealth on one end and the twin spires and number of the running on the other. Each garland is also adorned with a "Crown" of roses, green fern and ribbon. The "Crown", a single rose pointing upward in the center of the garland, symbolizes the struggle and heart necessary to reach the winners' circle. </a:t>
            </a:r>
            <a:r>
              <a:rPr lang="en-US" sz="1400" dirty="0" smtClean="0">
                <a:latin typeface="Tahoma" pitchFamily="34" charset="0"/>
                <a:cs typeface="Tahoma" pitchFamily="34" charset="0"/>
              </a:rPr>
              <a:t/>
            </a:r>
            <a:br>
              <a:rPr lang="en-US" sz="1400" dirty="0" smtClean="0">
                <a:latin typeface="Tahoma" pitchFamily="34" charset="0"/>
                <a:cs typeface="Tahoma" pitchFamily="34" charset="0"/>
              </a:rPr>
            </a:br>
            <a:endParaRPr lang="en-US" sz="1400" dirty="0" smtClean="0">
              <a:solidFill>
                <a:schemeClr val="tx1"/>
              </a:solidFill>
              <a:latin typeface="Tahoma" pitchFamily="34" charset="0"/>
              <a:cs typeface="Tahoma" pitchFamily="34" charset="0"/>
            </a:endParaRPr>
          </a:p>
        </p:txBody>
      </p:sp>
      <p:pic>
        <p:nvPicPr>
          <p:cNvPr id="11267" name="Picture 4">
            <a:hlinkClick r:id="rId2" action="ppaction://hlinkfile"/>
          </p:cNvPr>
          <p:cNvPicPr>
            <a:picLocks noGrp="1" noChangeAspect="1" noChangeArrowheads="1"/>
          </p:cNvPicPr>
          <p:nvPr>
            <p:ph idx="1"/>
          </p:nvPr>
        </p:nvPicPr>
        <p:blipFill>
          <a:blip r:embed="rId3" cstate="print"/>
          <a:stretch>
            <a:fillRect/>
          </a:stretch>
        </p:blipFill>
        <p:spPr>
          <a:xfrm>
            <a:off x="1905692" y="2452789"/>
            <a:ext cx="5332615" cy="3354185"/>
          </a:xfrm>
        </p:spPr>
      </p:pic>
      <p:sp>
        <p:nvSpPr>
          <p:cNvPr id="5" name="TextBox 4"/>
          <p:cNvSpPr txBox="1"/>
          <p:nvPr/>
        </p:nvSpPr>
        <p:spPr>
          <a:xfrm>
            <a:off x="1524000" y="381000"/>
            <a:ext cx="5943600" cy="461963"/>
          </a:xfrm>
          <a:prstGeom prst="rect">
            <a:avLst/>
          </a:prstGeom>
          <a:noFill/>
        </p:spPr>
        <p:txBody>
          <a:bodyPr>
            <a:spAutoFit/>
          </a:bodyPr>
          <a:lstStyle/>
          <a:p>
            <a:pPr algn="ctr">
              <a:defRPr/>
            </a:pPr>
            <a:r>
              <a:rPr lang="en-US" dirty="0">
                <a:solidFill>
                  <a:schemeClr val="tx2"/>
                </a:solidFill>
                <a:latin typeface="Felix Titling" pitchFamily="82" charset="0"/>
              </a:rPr>
              <a:t>GARLAND OF ROSES</a:t>
            </a: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2383</TotalTime>
  <Words>827</Words>
  <Application>Microsoft Office PowerPoint</Application>
  <PresentationFormat>On-screen Show (4:3)</PresentationFormat>
  <Paragraphs>55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THE KENTUCKY DERBY</vt:lpstr>
      <vt:lpstr>Slide 2</vt:lpstr>
      <vt:lpstr>THE RACE</vt:lpstr>
      <vt:lpstr>THE RACE</vt:lpstr>
      <vt:lpstr>JOCKEYS</vt:lpstr>
      <vt:lpstr>Jockey Silks</vt:lpstr>
      <vt:lpstr>RUN FOR THE ROSES</vt:lpstr>
      <vt:lpstr>TROPHY</vt:lpstr>
      <vt:lpstr>Florists from Kroger work on the garland of roses on Derby Eve.  The public is invited to watch. Each year, a garland of 554 red roses is sewn into a green satin backing with the seal of the Commonwealth on one end and the twin spires and number of the running on the other. Each garland is also adorned with a "Crown" of roses, green fern and ribbon. The "Crown", a single rose pointing upward in the center of the garland, symbolizes the struggle and heart necessary to reach the winners' circle.  </vt:lpstr>
      <vt:lpstr>Slide 10</vt:lpstr>
      <vt:lpstr>More Hats</vt:lpstr>
      <vt:lpstr>Slide 12</vt:lpstr>
      <vt:lpstr>DERBY FESTIVAL</vt:lpstr>
      <vt:lpstr>  </vt:lpstr>
      <vt:lpstr>BALLOON GLOW</vt:lpstr>
      <vt:lpstr>The mini-marathon is a 13 mile race held the Saturday before the derby.</vt:lpstr>
      <vt:lpstr>THE GREAT  STEAMBOAT RACE</vt:lpstr>
      <vt:lpstr>THE PEGASUS PARADE</vt:lpstr>
      <vt:lpstr>PEGASUS PARADE</vt:lpstr>
      <vt:lpstr>RAMBLE FOR THE ROSES</vt:lpstr>
      <vt:lpstr>KENTUCKY OAKS</vt:lpstr>
      <vt:lpstr>139th Derby</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DERBY</dc:title>
  <dc:creator>Hickman County</dc:creator>
  <cp:lastModifiedBy>kfischer</cp:lastModifiedBy>
  <cp:revision>177</cp:revision>
  <cp:lastPrinted>1601-01-01T00:00:00Z</cp:lastPrinted>
  <dcterms:created xsi:type="dcterms:W3CDTF">2002-03-27T12:46:37Z</dcterms:created>
  <dcterms:modified xsi:type="dcterms:W3CDTF">2013-04-23T17:21:10Z</dcterms:modified>
</cp:coreProperties>
</file>